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301" r:id="rId2"/>
    <p:sldId id="330" r:id="rId3"/>
    <p:sldId id="329" r:id="rId4"/>
    <p:sldId id="306" r:id="rId5"/>
    <p:sldId id="362" r:id="rId6"/>
    <p:sldId id="309" r:id="rId7"/>
    <p:sldId id="342" r:id="rId8"/>
    <p:sldId id="303" r:id="rId9"/>
    <p:sldId id="348" r:id="rId10"/>
    <p:sldId id="320" r:id="rId11"/>
    <p:sldId id="351" r:id="rId12"/>
    <p:sldId id="352" r:id="rId13"/>
    <p:sldId id="311" r:id="rId14"/>
    <p:sldId id="331" r:id="rId15"/>
    <p:sldId id="333" r:id="rId16"/>
    <p:sldId id="334" r:id="rId17"/>
    <p:sldId id="341" r:id="rId18"/>
    <p:sldId id="335" r:id="rId19"/>
    <p:sldId id="337" r:id="rId20"/>
    <p:sldId id="360" r:id="rId21"/>
    <p:sldId id="343" r:id="rId22"/>
    <p:sldId id="344" r:id="rId23"/>
    <p:sldId id="339" r:id="rId24"/>
    <p:sldId id="354" r:id="rId25"/>
    <p:sldId id="356" r:id="rId26"/>
    <p:sldId id="355" r:id="rId27"/>
    <p:sldId id="353" r:id="rId28"/>
    <p:sldId id="357" r:id="rId29"/>
    <p:sldId id="358" r:id="rId30"/>
    <p:sldId id="359" r:id="rId31"/>
    <p:sldId id="363" r:id="rId32"/>
    <p:sldId id="321" r:id="rId33"/>
    <p:sldId id="323" r:id="rId34"/>
    <p:sldId id="345" r:id="rId35"/>
    <p:sldId id="314" r:id="rId36"/>
    <p:sldId id="340" r:id="rId37"/>
    <p:sldId id="326" r:id="rId38"/>
    <p:sldId id="327" r:id="rId39"/>
    <p:sldId id="349" r:id="rId40"/>
  </p:sldIdLst>
  <p:sldSz cx="9144000" cy="6858000" type="screen4x3"/>
  <p:notesSz cx="6669088" cy="9926638"/>
  <p:defaultTextStyle>
    <a:defPPr>
      <a:defRPr lang="en-US"/>
    </a:defPPr>
    <a:lvl1pPr algn="l" defTabSz="457200" rtl="0" fontAlgn="base">
      <a:spcBef>
        <a:spcPct val="0"/>
      </a:spcBef>
      <a:spcAft>
        <a:spcPct val="0"/>
      </a:spcAft>
      <a:defRPr kern="1200">
        <a:solidFill>
          <a:schemeClr val="tx1"/>
        </a:solidFill>
        <a:latin typeface="Arial" charset="0"/>
        <a:ea typeface="ヒラギノ角ゴ Pro W3" pitchFamily="-102" charset="-128"/>
        <a:cs typeface="+mn-cs"/>
      </a:defRPr>
    </a:lvl1pPr>
    <a:lvl2pPr marL="457200" algn="l" defTabSz="457200" rtl="0" fontAlgn="base">
      <a:spcBef>
        <a:spcPct val="0"/>
      </a:spcBef>
      <a:spcAft>
        <a:spcPct val="0"/>
      </a:spcAft>
      <a:defRPr kern="1200">
        <a:solidFill>
          <a:schemeClr val="tx1"/>
        </a:solidFill>
        <a:latin typeface="Arial" charset="0"/>
        <a:ea typeface="ヒラギノ角ゴ Pro W3" pitchFamily="-102" charset="-128"/>
        <a:cs typeface="+mn-cs"/>
      </a:defRPr>
    </a:lvl2pPr>
    <a:lvl3pPr marL="914400" algn="l" defTabSz="457200" rtl="0" fontAlgn="base">
      <a:spcBef>
        <a:spcPct val="0"/>
      </a:spcBef>
      <a:spcAft>
        <a:spcPct val="0"/>
      </a:spcAft>
      <a:defRPr kern="1200">
        <a:solidFill>
          <a:schemeClr val="tx1"/>
        </a:solidFill>
        <a:latin typeface="Arial" charset="0"/>
        <a:ea typeface="ヒラギノ角ゴ Pro W3" pitchFamily="-102" charset="-128"/>
        <a:cs typeface="+mn-cs"/>
      </a:defRPr>
    </a:lvl3pPr>
    <a:lvl4pPr marL="1371600" algn="l" defTabSz="457200" rtl="0" fontAlgn="base">
      <a:spcBef>
        <a:spcPct val="0"/>
      </a:spcBef>
      <a:spcAft>
        <a:spcPct val="0"/>
      </a:spcAft>
      <a:defRPr kern="1200">
        <a:solidFill>
          <a:schemeClr val="tx1"/>
        </a:solidFill>
        <a:latin typeface="Arial" charset="0"/>
        <a:ea typeface="ヒラギノ角ゴ Pro W3" pitchFamily="-102" charset="-128"/>
        <a:cs typeface="+mn-cs"/>
      </a:defRPr>
    </a:lvl4pPr>
    <a:lvl5pPr marL="1828800" algn="l" defTabSz="457200" rtl="0" fontAlgn="base">
      <a:spcBef>
        <a:spcPct val="0"/>
      </a:spcBef>
      <a:spcAft>
        <a:spcPct val="0"/>
      </a:spcAft>
      <a:defRPr kern="1200">
        <a:solidFill>
          <a:schemeClr val="tx1"/>
        </a:solidFill>
        <a:latin typeface="Arial" charset="0"/>
        <a:ea typeface="ヒラギノ角ゴ Pro W3" pitchFamily="-102" charset="-128"/>
        <a:cs typeface="+mn-cs"/>
      </a:defRPr>
    </a:lvl5pPr>
    <a:lvl6pPr marL="2286000" algn="l" defTabSz="914400" rtl="0" eaLnBrk="1" latinLnBrk="0" hangingPunct="1">
      <a:defRPr kern="1200">
        <a:solidFill>
          <a:schemeClr val="tx1"/>
        </a:solidFill>
        <a:latin typeface="Arial" charset="0"/>
        <a:ea typeface="ヒラギノ角ゴ Pro W3" pitchFamily="-102" charset="-128"/>
        <a:cs typeface="+mn-cs"/>
      </a:defRPr>
    </a:lvl6pPr>
    <a:lvl7pPr marL="2743200" algn="l" defTabSz="914400" rtl="0" eaLnBrk="1" latinLnBrk="0" hangingPunct="1">
      <a:defRPr kern="1200">
        <a:solidFill>
          <a:schemeClr val="tx1"/>
        </a:solidFill>
        <a:latin typeface="Arial" charset="0"/>
        <a:ea typeface="ヒラギノ角ゴ Pro W3" pitchFamily="-102" charset="-128"/>
        <a:cs typeface="+mn-cs"/>
      </a:defRPr>
    </a:lvl7pPr>
    <a:lvl8pPr marL="3200400" algn="l" defTabSz="914400" rtl="0" eaLnBrk="1" latinLnBrk="0" hangingPunct="1">
      <a:defRPr kern="1200">
        <a:solidFill>
          <a:schemeClr val="tx1"/>
        </a:solidFill>
        <a:latin typeface="Arial" charset="0"/>
        <a:ea typeface="ヒラギノ角ゴ Pro W3" pitchFamily="-102" charset="-128"/>
        <a:cs typeface="+mn-cs"/>
      </a:defRPr>
    </a:lvl8pPr>
    <a:lvl9pPr marL="3657600" algn="l" defTabSz="914400" rtl="0" eaLnBrk="1" latinLnBrk="0" hangingPunct="1">
      <a:defRPr kern="1200">
        <a:solidFill>
          <a:schemeClr val="tx1"/>
        </a:solidFill>
        <a:latin typeface="Arial" charset="0"/>
        <a:ea typeface="ヒラギノ角ゴ Pro W3" pitchFamily="-102"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236" autoAdjust="0"/>
  </p:normalViewPr>
  <p:slideViewPr>
    <p:cSldViewPr snapToGrid="0" snapToObjects="1">
      <p:cViewPr varScale="1">
        <p:scale>
          <a:sx n="114" d="100"/>
          <a:sy n="114" d="100"/>
        </p:scale>
        <p:origin x="1386"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atin typeface="Arial" pitchFamily="-65" charset="0"/>
                <a:ea typeface="ヒラギノ角ゴ Pro W3" pitchFamily="-65" charset="-128"/>
                <a:cs typeface="ヒラギノ角ゴ Pro W3" pitchFamily="-65" charset="-128"/>
              </a:defRPr>
            </a:lvl1pPr>
          </a:lstStyle>
          <a:p>
            <a:pPr>
              <a:defRPr/>
            </a:pPr>
            <a:endParaRPr lang="en-US"/>
          </a:p>
        </p:txBody>
      </p:sp>
      <p:sp>
        <p:nvSpPr>
          <p:cNvPr id="3" name="Date Placeholder 2"/>
          <p:cNvSpPr>
            <a:spLocks noGrp="1"/>
          </p:cNvSpPr>
          <p:nvPr>
            <p:ph type="dt" sz="quarter" idx="1"/>
          </p:nvPr>
        </p:nvSpPr>
        <p:spPr>
          <a:xfrm>
            <a:off x="3777607" y="0"/>
            <a:ext cx="2889938"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3054892F-4672-4B83-A176-16BCE4ADBD66}" type="datetime1">
              <a:rPr lang="en-US" altLang="nb-NO"/>
              <a:pPr/>
              <a:t>5/5/2022</a:t>
            </a:fld>
            <a:endParaRPr lang="en-US" altLang="nb-NO"/>
          </a:p>
        </p:txBody>
      </p:sp>
      <p:sp>
        <p:nvSpPr>
          <p:cNvPr id="4" name="Footer Placeholder 3"/>
          <p:cNvSpPr>
            <a:spLocks noGrp="1"/>
          </p:cNvSpPr>
          <p:nvPr>
            <p:ph type="ftr" sz="quarter" idx="2"/>
          </p:nvPr>
        </p:nvSpPr>
        <p:spPr>
          <a:xfrm>
            <a:off x="0" y="9428583"/>
            <a:ext cx="2889938" cy="496332"/>
          </a:xfrm>
          <a:prstGeom prst="rect">
            <a:avLst/>
          </a:prstGeom>
        </p:spPr>
        <p:txBody>
          <a:bodyPr vert="horz" wrap="square" lIns="91440" tIns="45720" rIns="91440" bIns="45720" numCol="1" anchor="b" anchorCtr="0" compatLnSpc="1">
            <a:prstTxWarp prst="textNoShape">
              <a:avLst/>
            </a:prstTxWarp>
          </a:bodyPr>
          <a:lstStyle>
            <a:lvl1pPr>
              <a:defRPr sz="1200"/>
            </a:lvl1pPr>
          </a:lstStyle>
          <a:p>
            <a:r>
              <a:rPr lang="en-US" altLang="nb-NO"/>
              <a:t>Budsjettmøte</a:t>
            </a:r>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F5F332E-E2BA-44C7-85FB-E17CB5CEB67A}" type="slidenum">
              <a:rPr lang="en-US" altLang="nb-NO"/>
              <a:pPr/>
              <a:t>‹#›</a:t>
            </a:fld>
            <a:endParaRPr lang="en-US" altLang="nb-NO"/>
          </a:p>
        </p:txBody>
      </p:sp>
    </p:spTree>
    <p:extLst>
      <p:ext uri="{BB962C8B-B14F-4D97-AF65-F5344CB8AC3E}">
        <p14:creationId xmlns:p14="http://schemas.microsoft.com/office/powerpoint/2010/main" val="102764207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atin typeface="Arial" pitchFamily="-65" charset="0"/>
                <a:ea typeface="ヒラギノ角ゴ Pro W3" pitchFamily="-65" charset="-128"/>
                <a:cs typeface="ヒラギノ角ゴ Pro W3" pitchFamily="-65" charset="-128"/>
              </a:defRPr>
            </a:lvl1pPr>
          </a:lstStyle>
          <a:p>
            <a:pPr>
              <a:defRPr/>
            </a:pPr>
            <a:endParaRPr lang="en-US"/>
          </a:p>
        </p:txBody>
      </p:sp>
      <p:sp>
        <p:nvSpPr>
          <p:cNvPr id="3" name="Date Placeholder 2"/>
          <p:cNvSpPr>
            <a:spLocks noGrp="1"/>
          </p:cNvSpPr>
          <p:nvPr>
            <p:ph type="dt" idx="1"/>
          </p:nvPr>
        </p:nvSpPr>
        <p:spPr>
          <a:xfrm>
            <a:off x="3777607" y="0"/>
            <a:ext cx="2889938"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AB16C470-0405-49CE-8158-AFDBE976162B}" type="datetime1">
              <a:rPr lang="en-US" altLang="nb-NO"/>
              <a:pPr/>
              <a:t>5/5/2022</a:t>
            </a:fld>
            <a:endParaRPr lang="en-US" altLang="nb-NO"/>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66909" y="4715153"/>
            <a:ext cx="5335270" cy="4466987"/>
          </a:xfrm>
          <a:prstGeom prst="rect">
            <a:avLst/>
          </a:prstGeom>
        </p:spPr>
        <p:txBody>
          <a:bodyPr vert="horz" wrap="square" lIns="91440" tIns="45720" rIns="91440" bIns="45720" numCol="1" anchor="t" anchorCtr="0" compatLnSpc="1">
            <a:prstTxWarp prst="textNoShape">
              <a:avLst/>
            </a:prstTxWarp>
            <a:normAutofit/>
          </a:bodyPr>
          <a:lstStyle/>
          <a:p>
            <a:pPr lvl="0"/>
            <a:r>
              <a:rPr lang="nb-NO" altLang="nb-NO"/>
              <a:t>Click to edit Master text styles</a:t>
            </a:r>
          </a:p>
          <a:p>
            <a:pPr lvl="1"/>
            <a:r>
              <a:rPr lang="nb-NO" altLang="nb-NO"/>
              <a:t>Second level</a:t>
            </a:r>
          </a:p>
          <a:p>
            <a:pPr lvl="2"/>
            <a:r>
              <a:rPr lang="nb-NO" altLang="nb-NO"/>
              <a:t>Third level</a:t>
            </a:r>
          </a:p>
          <a:p>
            <a:pPr lvl="3"/>
            <a:r>
              <a:rPr lang="nb-NO" altLang="nb-NO"/>
              <a:t>Fourth level</a:t>
            </a:r>
          </a:p>
          <a:p>
            <a:pPr lvl="4"/>
            <a:r>
              <a:rPr lang="nb-NO" altLang="nb-NO"/>
              <a:t>Fifth level</a:t>
            </a:r>
            <a:endParaRPr lang="en-US" altLang="nb-NO"/>
          </a:p>
        </p:txBody>
      </p:sp>
      <p:sp>
        <p:nvSpPr>
          <p:cNvPr id="6" name="Footer Placeholder 5"/>
          <p:cNvSpPr>
            <a:spLocks noGrp="1"/>
          </p:cNvSpPr>
          <p:nvPr>
            <p:ph type="ftr" sz="quarter" idx="4"/>
          </p:nvPr>
        </p:nvSpPr>
        <p:spPr>
          <a:xfrm>
            <a:off x="0" y="9428583"/>
            <a:ext cx="2889938" cy="496332"/>
          </a:xfrm>
          <a:prstGeom prst="rect">
            <a:avLst/>
          </a:prstGeom>
        </p:spPr>
        <p:txBody>
          <a:bodyPr vert="horz" wrap="square" lIns="91440" tIns="45720" rIns="91440" bIns="45720" numCol="1" anchor="b" anchorCtr="0" compatLnSpc="1">
            <a:prstTxWarp prst="textNoShape">
              <a:avLst/>
            </a:prstTxWarp>
          </a:bodyPr>
          <a:lstStyle>
            <a:lvl1pPr>
              <a:defRPr sz="1200"/>
            </a:lvl1pPr>
          </a:lstStyle>
          <a:p>
            <a:r>
              <a:rPr lang="en-US" altLang="nb-NO"/>
              <a:t>Budsjettmøte</a:t>
            </a:r>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9CA6D1F-7B27-4849-A6EF-42AFAF9491DC}" type="slidenum">
              <a:rPr lang="en-US" altLang="nb-NO"/>
              <a:pPr/>
              <a:t>‹#›</a:t>
            </a:fld>
            <a:endParaRPr lang="en-US" altLang="nb-NO"/>
          </a:p>
        </p:txBody>
      </p:sp>
    </p:spTree>
    <p:extLst>
      <p:ext uri="{BB962C8B-B14F-4D97-AF65-F5344CB8AC3E}">
        <p14:creationId xmlns:p14="http://schemas.microsoft.com/office/powerpoint/2010/main" val="1058448890"/>
      </p:ext>
    </p:extLst>
  </p:cSld>
  <p:clrMap bg1="lt1" tx1="dk1" bg2="lt2" tx2="dk2" accent1="accent1" accent2="accent2" accent3="accent3" accent4="accent4" accent5="accent5" accent6="accent6" hlink="hlink" folHlink="folHlink"/>
  <p:hf hd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102" charset="-128"/>
        <a:cs typeface="ヒラギノ角ゴ Pro W3" pitchFamily="-102" charset="-128"/>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pitchFamily="-10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pitchFamily="-10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pitchFamily="-10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pitchFamily="-10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dietandcancerreport.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bunntekst 3"/>
          <p:cNvSpPr>
            <a:spLocks noGrp="1"/>
          </p:cNvSpPr>
          <p:nvPr>
            <p:ph type="ftr" sz="quarter" idx="10"/>
          </p:nvPr>
        </p:nvSpPr>
        <p:spPr/>
        <p:txBody>
          <a:bodyPr/>
          <a:lstStyle/>
          <a:p>
            <a:r>
              <a:rPr lang="en-US" altLang="nb-NO"/>
              <a:t>Budsjettmøte</a:t>
            </a:r>
          </a:p>
        </p:txBody>
      </p:sp>
      <p:sp>
        <p:nvSpPr>
          <p:cNvPr id="5" name="Plassholder for lysbildenummer 4"/>
          <p:cNvSpPr>
            <a:spLocks noGrp="1"/>
          </p:cNvSpPr>
          <p:nvPr>
            <p:ph type="sldNum" sz="quarter" idx="11"/>
          </p:nvPr>
        </p:nvSpPr>
        <p:spPr/>
        <p:txBody>
          <a:bodyPr/>
          <a:lstStyle/>
          <a:p>
            <a:fld id="{09CA6D1F-7B27-4849-A6EF-42AFAF9491DC}" type="slidenum">
              <a:rPr lang="en-US" altLang="nb-NO" smtClean="0"/>
              <a:pPr/>
              <a:t>2</a:t>
            </a:fld>
            <a:endParaRPr lang="en-US" altLang="nb-NO"/>
          </a:p>
        </p:txBody>
      </p:sp>
    </p:spTree>
    <p:extLst>
      <p:ext uri="{BB962C8B-B14F-4D97-AF65-F5344CB8AC3E}">
        <p14:creationId xmlns:p14="http://schemas.microsoft.com/office/powerpoint/2010/main" val="2764699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bunntekst 3"/>
          <p:cNvSpPr>
            <a:spLocks noGrp="1"/>
          </p:cNvSpPr>
          <p:nvPr>
            <p:ph type="ftr" sz="quarter" idx="10"/>
          </p:nvPr>
        </p:nvSpPr>
        <p:spPr/>
        <p:txBody>
          <a:bodyPr/>
          <a:lstStyle/>
          <a:p>
            <a:r>
              <a:rPr lang="en-US" altLang="nb-NO"/>
              <a:t>Budsjettmøte</a:t>
            </a:r>
          </a:p>
        </p:txBody>
      </p:sp>
      <p:sp>
        <p:nvSpPr>
          <p:cNvPr id="5" name="Plassholder for lysbildenummer 4"/>
          <p:cNvSpPr>
            <a:spLocks noGrp="1"/>
          </p:cNvSpPr>
          <p:nvPr>
            <p:ph type="sldNum" sz="quarter" idx="11"/>
          </p:nvPr>
        </p:nvSpPr>
        <p:spPr/>
        <p:txBody>
          <a:bodyPr/>
          <a:lstStyle/>
          <a:p>
            <a:fld id="{09CA6D1F-7B27-4849-A6EF-42AFAF9491DC}" type="slidenum">
              <a:rPr lang="en-US" altLang="nb-NO" smtClean="0"/>
              <a:pPr/>
              <a:t>3</a:t>
            </a:fld>
            <a:endParaRPr lang="en-US" altLang="nb-NO"/>
          </a:p>
        </p:txBody>
      </p:sp>
    </p:spTree>
    <p:extLst>
      <p:ext uri="{BB962C8B-B14F-4D97-AF65-F5344CB8AC3E}">
        <p14:creationId xmlns:p14="http://schemas.microsoft.com/office/powerpoint/2010/main" val="2132781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77500" lnSpcReduction="20000"/>
          </a:bodyPr>
          <a:lstStyle/>
          <a:p>
            <a:r>
              <a:rPr lang="nb-NO" b="1" dirty="0"/>
              <a:t>Fysisk</a:t>
            </a:r>
            <a:r>
              <a:rPr lang="nb-NO" b="1" baseline="0" dirty="0"/>
              <a:t> aktivitet fremmer helse, gir overskudd og er et viktig og veldokumentert virkemiddel i forebygging og behandling av over 30 ulike diagnoser og tilstander. </a:t>
            </a:r>
          </a:p>
          <a:p>
            <a:endParaRPr lang="nb-NO" b="1" baseline="0" dirty="0"/>
          </a:p>
          <a:p>
            <a:r>
              <a:rPr lang="nb-NO" b="1" dirty="0"/>
              <a:t>Produksjon og frisetting av endorfin stimuleres bl.a. av fysisk aktivitet. </a:t>
            </a:r>
            <a:r>
              <a:rPr lang="nb-NO" baseline="0" dirty="0"/>
              <a:t>Dette hormonet blir gjerne kalt «kroppens egen morfin».</a:t>
            </a:r>
            <a:r>
              <a:rPr lang="nb-NO" dirty="0"/>
              <a:t> De virker inhibitorisk (hemmende) på ulike aktiviteter i nervesystemet, </a:t>
            </a:r>
            <a:r>
              <a:rPr lang="nb-NO" b="1" dirty="0"/>
              <a:t>spesielt aktivitet</a:t>
            </a:r>
            <a:r>
              <a:rPr lang="nb-NO" b="1" baseline="0" dirty="0"/>
              <a:t> </a:t>
            </a:r>
            <a:r>
              <a:rPr lang="nb-NO" b="1" dirty="0"/>
              <a:t>forbundet med smerte, angst og ubehag (dysfori). </a:t>
            </a:r>
            <a:r>
              <a:rPr lang="nb-NO" dirty="0"/>
              <a:t>Dette antas å ha betydning for den opplevelsen av velvære («belønning») som ofte følger etter anstrengelser, og for endogen undertrykkelse av smerte. Økt endorfinproduksjon er også knyttet til den smertestillende virkningen av klassisk akupunktur.</a:t>
            </a:r>
            <a:endParaRPr lang="nb-NO" b="1" baseline="0" dirty="0"/>
          </a:p>
          <a:p>
            <a:r>
              <a:rPr lang="nb-NO" baseline="0" dirty="0"/>
              <a:t>(Store medisinske leksikon).</a:t>
            </a:r>
          </a:p>
          <a:p>
            <a:endParaRPr lang="nb-NO" baseline="0" dirty="0"/>
          </a:p>
          <a:p>
            <a:pPr>
              <a:buFont typeface="Wingdings" panose="05000000000000000000" pitchFamily="2" charset="2"/>
              <a:buChar char="Ø"/>
            </a:pPr>
            <a:r>
              <a:rPr lang="nb-NO" b="1" dirty="0"/>
              <a:t>Hjerte- og karsykdom</a:t>
            </a:r>
            <a:r>
              <a:rPr lang="nb-NO" dirty="0"/>
              <a:t>. Personer i dårlig fysisk form, har dobbelt så stor risiko for å dø av kreft og hjerte-karsykdommer sammenlignet med de som er moderat aktive. </a:t>
            </a:r>
            <a:br>
              <a:rPr lang="nb-NO" dirty="0"/>
            </a:br>
            <a:r>
              <a:rPr lang="nb-NO" dirty="0"/>
              <a:t>Fysisk aktivitet senker blant annet blodtrykket og reduserer risikoen for hjerte- og karsykdommer.</a:t>
            </a:r>
          </a:p>
          <a:p>
            <a:pPr>
              <a:buFont typeface="Wingdings" panose="05000000000000000000" pitchFamily="2" charset="2"/>
              <a:buChar char="Ø"/>
            </a:pPr>
            <a:endParaRPr lang="nb-NO" dirty="0"/>
          </a:p>
          <a:p>
            <a:pPr>
              <a:buFont typeface="Wingdings" panose="05000000000000000000" pitchFamily="2" charset="2"/>
              <a:buChar char="Ø"/>
            </a:pPr>
            <a:r>
              <a:rPr lang="nb-NO" b="1" dirty="0"/>
              <a:t>Type 2 diabetes voksne</a:t>
            </a:r>
            <a:r>
              <a:rPr lang="nb-NO" dirty="0"/>
              <a:t>: Gode kostvaner kombinert med 30 minutter daglig fysisk aktivitet, kan halvere risikoen for å utvikle type 2 diabetes. Det viser studier på høyrisikopersoner i Norge, Finland og USA. </a:t>
            </a:r>
          </a:p>
          <a:p>
            <a:pPr>
              <a:buFont typeface="Wingdings" panose="05000000000000000000" pitchFamily="2" charset="2"/>
              <a:buChar char="Ø"/>
            </a:pPr>
            <a:endParaRPr lang="nb-NO" dirty="0"/>
          </a:p>
          <a:p>
            <a:pPr>
              <a:buFont typeface="Wingdings" panose="05000000000000000000" pitchFamily="2" charset="2"/>
              <a:buChar char="Ø"/>
            </a:pPr>
            <a:r>
              <a:rPr lang="nb-NO" b="1" dirty="0"/>
              <a:t>Kreft</a:t>
            </a:r>
            <a:r>
              <a:rPr lang="nb-NO" dirty="0"/>
              <a:t>: Jevnlig fysisk aktivitet utover dagliglivets lette aktiviteter forebygger tykktarmskreft og trolig også brystkreft og livmorkreft. </a:t>
            </a:r>
            <a:r>
              <a:rPr lang="nb-NO" b="1" dirty="0"/>
              <a:t>Jo mer aktivitet, jo sterkere forebyggende virkning.</a:t>
            </a:r>
            <a:r>
              <a:rPr lang="nb-NO" dirty="0"/>
              <a:t> I tillegg er det studier som viser at økt fysisk aktivitet forebygger kreft i lunger og bukspyttkjertel. (WCRF/AICR 2007: </a:t>
            </a:r>
            <a:r>
              <a:rPr lang="nb-NO" dirty="0">
                <a:hlinkClick r:id="rId3"/>
              </a:rPr>
              <a:t>Ekspertrapport</a:t>
            </a:r>
            <a:r>
              <a:rPr lang="nb-NO" dirty="0"/>
              <a:t>). </a:t>
            </a:r>
          </a:p>
          <a:p>
            <a:pPr>
              <a:buFont typeface="Wingdings" panose="05000000000000000000" pitchFamily="2" charset="2"/>
              <a:buChar char="Ø"/>
            </a:pPr>
            <a:br>
              <a:rPr lang="nb-NO" dirty="0"/>
            </a:br>
            <a:r>
              <a:rPr lang="nb-NO" b="1" dirty="0"/>
              <a:t>Skjelett:</a:t>
            </a:r>
            <a:r>
              <a:rPr lang="nb-NO" dirty="0"/>
              <a:t> Såkalt vektbærende fysisk aktivitet (gåing, løping, hopping og lignende) i barne- og ungdomsårene kan bidra til et sterkere skjelett. Blant middelaldrende og eldre kan jevnlig fysisk aktivitet redusere det naturlige tapet av beinmasse og motvirke fall, fordi balanse, koordinasjon og muskelstyrke holdes bedre ved like. Muskelstyrke i beina er særlig viktig.</a:t>
            </a:r>
          </a:p>
          <a:p>
            <a:pPr>
              <a:buFont typeface="Wingdings" panose="05000000000000000000" pitchFamily="2" charset="2"/>
              <a:buChar char="Ø"/>
            </a:pPr>
            <a:endParaRPr lang="nb-NO" dirty="0"/>
          </a:p>
          <a:p>
            <a:pPr>
              <a:buFont typeface="Wingdings" panose="05000000000000000000" pitchFamily="2" charset="2"/>
              <a:buChar char="Ø"/>
            </a:pPr>
            <a:r>
              <a:rPr lang="nb-NO" b="1" dirty="0"/>
              <a:t>Overvekt og fedme</a:t>
            </a:r>
            <a:r>
              <a:rPr lang="nb-NO" dirty="0"/>
              <a:t>: Særlig kan fysisk aktivitet med </a:t>
            </a:r>
            <a:r>
              <a:rPr lang="nb-NO" b="1" dirty="0"/>
              <a:t>moderat og høy </a:t>
            </a:r>
            <a:r>
              <a:rPr lang="nb-NO" dirty="0"/>
              <a:t>intensitet forebygge vektøkning og fedme. Det trengs trolig 60-90 minutter daglig aktivitet med moderat intensitet, tilsvarende rask gange eller liknende, for at fysisk aktivitet</a:t>
            </a:r>
            <a:r>
              <a:rPr lang="nb-NO" b="1" dirty="0"/>
              <a:t> alene </a:t>
            </a:r>
            <a:r>
              <a:rPr lang="nb-NO" dirty="0"/>
              <a:t>skal kunne påvirke vekten (HUNT/Drøyvold, </a:t>
            </a:r>
            <a:r>
              <a:rPr lang="nb-NO" dirty="0" err="1"/>
              <a:t>Ehrlichman</a:t>
            </a:r>
            <a:r>
              <a:rPr lang="nb-NO" dirty="0"/>
              <a:t>). </a:t>
            </a:r>
          </a:p>
        </p:txBody>
      </p:sp>
      <p:sp>
        <p:nvSpPr>
          <p:cNvPr id="4" name="Plassholder for bunntekst 3"/>
          <p:cNvSpPr>
            <a:spLocks noGrp="1"/>
          </p:cNvSpPr>
          <p:nvPr>
            <p:ph type="ftr" sz="quarter" idx="10"/>
          </p:nvPr>
        </p:nvSpPr>
        <p:spPr/>
        <p:txBody>
          <a:bodyPr/>
          <a:lstStyle/>
          <a:p>
            <a:r>
              <a:rPr lang="en-US" altLang="nb-NO"/>
              <a:t>Budsjettmøte</a:t>
            </a:r>
          </a:p>
        </p:txBody>
      </p:sp>
      <p:sp>
        <p:nvSpPr>
          <p:cNvPr id="5" name="Plassholder for lysbildenummer 4"/>
          <p:cNvSpPr>
            <a:spLocks noGrp="1"/>
          </p:cNvSpPr>
          <p:nvPr>
            <p:ph type="sldNum" sz="quarter" idx="11"/>
          </p:nvPr>
        </p:nvSpPr>
        <p:spPr/>
        <p:txBody>
          <a:bodyPr/>
          <a:lstStyle/>
          <a:p>
            <a:fld id="{09CA6D1F-7B27-4849-A6EF-42AFAF9491DC}" type="slidenum">
              <a:rPr lang="en-US" altLang="nb-NO" smtClean="0"/>
              <a:pPr/>
              <a:t>4</a:t>
            </a:fld>
            <a:endParaRPr lang="en-US" altLang="nb-NO"/>
          </a:p>
        </p:txBody>
      </p:sp>
    </p:spTree>
    <p:extLst>
      <p:ext uri="{BB962C8B-B14F-4D97-AF65-F5344CB8AC3E}">
        <p14:creationId xmlns:p14="http://schemas.microsoft.com/office/powerpoint/2010/main" val="3292486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b="1" dirty="0"/>
              <a:t>Generelt er mennesker med psykiske lidelser oftere inaktive og i dårligere fysisk form enn normalbefolkningen (Martinsen 2000).</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1200" b="1" dirty="0"/>
          </a:p>
          <a:p>
            <a:pPr marL="0" marR="0" indent="0" algn="l" defTabSz="914400" rtl="0" eaLnBrk="1" fontAlgn="auto" latinLnBrk="0" hangingPunct="1">
              <a:lnSpc>
                <a:spcPct val="100000"/>
              </a:lnSpc>
              <a:spcBef>
                <a:spcPts val="0"/>
              </a:spcBef>
              <a:spcAft>
                <a:spcPts val="0"/>
              </a:spcAft>
              <a:buClrTx/>
              <a:buSzTx/>
              <a:buFontTx/>
              <a:buNone/>
              <a:tabLst/>
              <a:defRPr/>
            </a:pPr>
            <a:r>
              <a:rPr lang="nb-NO" sz="1200" b="1" dirty="0"/>
              <a:t>Ved noen psykiske lidelser er risikoen for overvekt økt, blant annet fordi enkelte medisiner gir økt appetitt og vektøkning som bivirkning. Fysisk aktivitet kan være et motvekt mot slike bivirkninger.</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sz="1200" dirty="0"/>
          </a:p>
          <a:p>
            <a:r>
              <a:rPr lang="nb-NO" b="1" dirty="0">
                <a:effectLst/>
              </a:rPr>
              <a:t>Det finnes ingen psykiske sykdommer</a:t>
            </a:r>
          </a:p>
          <a:p>
            <a:r>
              <a:rPr lang="nb-NO" dirty="0">
                <a:effectLst/>
              </a:rPr>
              <a:t>– Alle hjernens sykdommer er fysiske, hevder Nordengen, som mener det er gammeldags å kalle depresjon for en psykisk sykdom.</a:t>
            </a:r>
          </a:p>
          <a:p>
            <a:endParaRPr lang="nb-NO" dirty="0">
              <a:effectLst/>
            </a:endParaRPr>
          </a:p>
          <a:p>
            <a:r>
              <a:rPr lang="nb-NO" b="1" dirty="0">
                <a:effectLst/>
              </a:rPr>
              <a:t>Endring i stemningsleie betyr nemlig endring av kjemi i hjernen og at det dermed</a:t>
            </a:r>
            <a:r>
              <a:rPr lang="nb-NO" b="1" baseline="0" dirty="0">
                <a:effectLst/>
              </a:rPr>
              <a:t> er en fysisk årsak</a:t>
            </a:r>
            <a:r>
              <a:rPr lang="nb-NO" b="1" dirty="0">
                <a:effectLst/>
              </a:rPr>
              <a:t>.  </a:t>
            </a:r>
            <a:r>
              <a:rPr lang="nb-NO" dirty="0">
                <a:effectLst/>
              </a:rPr>
              <a:t>Balansen i hjernens signalstoffer er avgjørende for stemningsleiet. Det er derfor antidepressiva fungere for mange. Tablettene gjør at hjernen kan utnytte signalstoffet serotonin bedre. For lave nivåer kan gi depresjon.</a:t>
            </a:r>
          </a:p>
          <a:p>
            <a:endParaRPr lang="nb-NO" dirty="0"/>
          </a:p>
          <a:p>
            <a:r>
              <a:rPr lang="nb-NO" dirty="0"/>
              <a:t>- </a:t>
            </a:r>
            <a:r>
              <a:rPr lang="nb-NO" b="1" dirty="0"/>
              <a:t>Hjernen</a:t>
            </a:r>
            <a:r>
              <a:rPr lang="nb-NO" b="1" baseline="0" dirty="0"/>
              <a:t> er stjernen</a:t>
            </a:r>
            <a:endParaRPr lang="nb-NO" b="1" dirty="0"/>
          </a:p>
          <a:p>
            <a:endParaRPr lang="nb-NO" dirty="0"/>
          </a:p>
        </p:txBody>
      </p:sp>
      <p:sp>
        <p:nvSpPr>
          <p:cNvPr id="4" name="Plassholder for bunntekst 3"/>
          <p:cNvSpPr>
            <a:spLocks noGrp="1"/>
          </p:cNvSpPr>
          <p:nvPr>
            <p:ph type="ftr" sz="quarter" idx="10"/>
          </p:nvPr>
        </p:nvSpPr>
        <p:spPr/>
        <p:txBody>
          <a:bodyPr/>
          <a:lstStyle/>
          <a:p>
            <a:r>
              <a:rPr lang="en-US" altLang="nb-NO"/>
              <a:t>Budsjettmøte</a:t>
            </a:r>
          </a:p>
        </p:txBody>
      </p:sp>
      <p:sp>
        <p:nvSpPr>
          <p:cNvPr id="5" name="Plassholder for lysbildenummer 4"/>
          <p:cNvSpPr>
            <a:spLocks noGrp="1"/>
          </p:cNvSpPr>
          <p:nvPr>
            <p:ph type="sldNum" sz="quarter" idx="11"/>
          </p:nvPr>
        </p:nvSpPr>
        <p:spPr/>
        <p:txBody>
          <a:bodyPr/>
          <a:lstStyle/>
          <a:p>
            <a:fld id="{09CA6D1F-7B27-4849-A6EF-42AFAF9491DC}" type="slidenum">
              <a:rPr lang="en-US" altLang="nb-NO" smtClean="0"/>
              <a:pPr/>
              <a:t>6</a:t>
            </a:fld>
            <a:endParaRPr lang="en-US" altLang="nb-NO"/>
          </a:p>
        </p:txBody>
      </p:sp>
    </p:spTree>
    <p:extLst>
      <p:ext uri="{BB962C8B-B14F-4D97-AF65-F5344CB8AC3E}">
        <p14:creationId xmlns:p14="http://schemas.microsoft.com/office/powerpoint/2010/main" val="970098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Være</a:t>
            </a:r>
            <a:r>
              <a:rPr lang="nb-NO" b="1" baseline="0" dirty="0"/>
              <a:t> så aktiv som evne og helsetilstand tillater.</a:t>
            </a:r>
          </a:p>
          <a:p>
            <a:endParaRPr lang="nb-NO" baseline="0" dirty="0"/>
          </a:p>
          <a:p>
            <a:r>
              <a:rPr lang="nb-NO" b="1" baseline="0" dirty="0"/>
              <a:t>Treningen bør optimalt sett være sammensatt av øvelser/aktivitet for styrke, kondisjon, balanse og bevegelighet. ..altså variert aktivitet er det optimale.</a:t>
            </a:r>
          </a:p>
          <a:p>
            <a:endParaRPr lang="nb-NO" baseline="0" dirty="0"/>
          </a:p>
          <a:p>
            <a:pPr marL="0" indent="0">
              <a:buNone/>
            </a:pPr>
            <a:r>
              <a:rPr lang="nb-NO" b="1" dirty="0"/>
              <a:t>Helsedirektoratet har gitt følgende anbefalinger:</a:t>
            </a:r>
          </a:p>
          <a:p>
            <a:r>
              <a:rPr lang="nb-NO" dirty="0"/>
              <a:t>Voksne bør drive fysisk aktivitet med moderat intensitet minimum 30 minutter daglig: for eksempel rask gange der en blir varm og får økt puls.</a:t>
            </a:r>
          </a:p>
          <a:p>
            <a:r>
              <a:rPr lang="nb-NO" dirty="0"/>
              <a:t>Kan deles opp i mindre bolker, f. eks. 3 x 10 minutter. </a:t>
            </a:r>
          </a:p>
          <a:p>
            <a:r>
              <a:rPr lang="nb-NO" dirty="0"/>
              <a:t>Størst helsegevinst: når man går fra å være inaktiv til å bli aktiv </a:t>
            </a:r>
          </a:p>
          <a:p>
            <a:r>
              <a:rPr lang="nb-NO" dirty="0"/>
              <a:t>Økt dose gir større gevinst.</a:t>
            </a:r>
          </a:p>
          <a:p>
            <a:r>
              <a:rPr lang="nb-NO" dirty="0"/>
              <a:t>60 – 90 minutter per dag anbefales for å forebygge overvekt.</a:t>
            </a:r>
          </a:p>
          <a:p>
            <a:r>
              <a:rPr lang="nb-NO" dirty="0"/>
              <a:t>Styrketrening 2 ganger i uken anbefales</a:t>
            </a:r>
          </a:p>
          <a:p>
            <a:r>
              <a:rPr lang="nb-NO" dirty="0"/>
              <a:t>Det er stor verdi i all aktivitet, men helsefremmende er først og fremst aktivitet med moderat/høy intensitet. </a:t>
            </a:r>
          </a:p>
          <a:p>
            <a:endParaRPr lang="nb-NO" dirty="0"/>
          </a:p>
          <a:p>
            <a:r>
              <a:rPr lang="nb-NO" b="1" dirty="0"/>
              <a:t>Husk at alt teller!! (både på pluss- og minussiden) også</a:t>
            </a:r>
            <a:r>
              <a:rPr lang="nb-NO" b="1" baseline="0" dirty="0"/>
              <a:t> når det gjelder kosthold – om det gjelder kaloribegrensning eller </a:t>
            </a:r>
            <a:r>
              <a:rPr lang="nb-NO" b="1" baseline="0" dirty="0" err="1"/>
              <a:t>kaloriøkning</a:t>
            </a:r>
            <a:r>
              <a:rPr lang="nb-NO" b="1" baseline="0" dirty="0"/>
              <a:t>…. Alt etter behov….</a:t>
            </a:r>
            <a:endParaRPr lang="nb-NO" b="1" dirty="0"/>
          </a:p>
          <a:p>
            <a:endParaRPr lang="nb-NO" dirty="0"/>
          </a:p>
          <a:p>
            <a:endParaRPr lang="nb-NO" dirty="0"/>
          </a:p>
        </p:txBody>
      </p:sp>
      <p:sp>
        <p:nvSpPr>
          <p:cNvPr id="4" name="Plassholder for bunntekst 3"/>
          <p:cNvSpPr>
            <a:spLocks noGrp="1"/>
          </p:cNvSpPr>
          <p:nvPr>
            <p:ph type="ftr" sz="quarter" idx="10"/>
          </p:nvPr>
        </p:nvSpPr>
        <p:spPr/>
        <p:txBody>
          <a:bodyPr/>
          <a:lstStyle/>
          <a:p>
            <a:r>
              <a:rPr lang="en-US" altLang="nb-NO"/>
              <a:t>Budsjettmøte</a:t>
            </a:r>
          </a:p>
        </p:txBody>
      </p:sp>
      <p:sp>
        <p:nvSpPr>
          <p:cNvPr id="5" name="Plassholder for lysbildenummer 4"/>
          <p:cNvSpPr>
            <a:spLocks noGrp="1"/>
          </p:cNvSpPr>
          <p:nvPr>
            <p:ph type="sldNum" sz="quarter" idx="11"/>
          </p:nvPr>
        </p:nvSpPr>
        <p:spPr/>
        <p:txBody>
          <a:bodyPr/>
          <a:lstStyle/>
          <a:p>
            <a:fld id="{09CA6D1F-7B27-4849-A6EF-42AFAF9491DC}" type="slidenum">
              <a:rPr lang="en-US" altLang="nb-NO" smtClean="0"/>
              <a:pPr/>
              <a:t>8</a:t>
            </a:fld>
            <a:endParaRPr lang="en-US" altLang="nb-NO"/>
          </a:p>
        </p:txBody>
      </p:sp>
    </p:spTree>
    <p:extLst>
      <p:ext uri="{BB962C8B-B14F-4D97-AF65-F5344CB8AC3E}">
        <p14:creationId xmlns:p14="http://schemas.microsoft.com/office/powerpoint/2010/main" val="2281784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b-NO" dirty="0"/>
              <a:t>Avtale med venner</a:t>
            </a:r>
            <a:r>
              <a:rPr lang="nb-NO" baseline="0" dirty="0"/>
              <a:t> skaper gjerne litt forpliktelse og motivasjon</a:t>
            </a:r>
            <a:endParaRPr lang="nb-NO" dirty="0"/>
          </a:p>
          <a:p>
            <a:endParaRPr lang="nb-NO" dirty="0"/>
          </a:p>
        </p:txBody>
      </p:sp>
      <p:sp>
        <p:nvSpPr>
          <p:cNvPr id="4" name="Plassholder for bunntekst 3"/>
          <p:cNvSpPr>
            <a:spLocks noGrp="1"/>
          </p:cNvSpPr>
          <p:nvPr>
            <p:ph type="ftr" sz="quarter" idx="10"/>
          </p:nvPr>
        </p:nvSpPr>
        <p:spPr/>
        <p:txBody>
          <a:bodyPr/>
          <a:lstStyle/>
          <a:p>
            <a:r>
              <a:rPr lang="en-US" altLang="nb-NO"/>
              <a:t>Budsjettmøte</a:t>
            </a:r>
          </a:p>
        </p:txBody>
      </p:sp>
      <p:sp>
        <p:nvSpPr>
          <p:cNvPr id="5" name="Plassholder for lysbildenummer 4"/>
          <p:cNvSpPr>
            <a:spLocks noGrp="1"/>
          </p:cNvSpPr>
          <p:nvPr>
            <p:ph type="sldNum" sz="quarter" idx="11"/>
          </p:nvPr>
        </p:nvSpPr>
        <p:spPr/>
        <p:txBody>
          <a:bodyPr/>
          <a:lstStyle/>
          <a:p>
            <a:fld id="{09CA6D1F-7B27-4849-A6EF-42AFAF9491DC}" type="slidenum">
              <a:rPr lang="en-US" altLang="nb-NO" smtClean="0"/>
              <a:pPr/>
              <a:t>13</a:t>
            </a:fld>
            <a:endParaRPr lang="en-US" altLang="nb-NO"/>
          </a:p>
        </p:txBody>
      </p:sp>
    </p:spTree>
    <p:extLst>
      <p:ext uri="{BB962C8B-B14F-4D97-AF65-F5344CB8AC3E}">
        <p14:creationId xmlns:p14="http://schemas.microsoft.com/office/powerpoint/2010/main" val="980116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70000" lnSpcReduction="20000"/>
          </a:bodyPr>
          <a:lstStyle/>
          <a:p>
            <a:r>
              <a:rPr lang="nb-NO" dirty="0"/>
              <a:t>Fall hos eldre personer fører ofte til brudd. Dersom en eldre person har fått påvist benskjørhet, eller tidligere har hatt brudd i arm, hofte eller rygg, er det av særlig stor betydning å legge forholdene best mulig til rette for å unngå fall </a:t>
            </a:r>
          </a:p>
          <a:p>
            <a:endParaRPr lang="nb-NO" dirty="0"/>
          </a:p>
          <a:p>
            <a:r>
              <a:rPr lang="en-US" sz="1200" b="1" i="1" kern="1200" dirty="0">
                <a:solidFill>
                  <a:schemeClr val="tx1"/>
                </a:solidFill>
                <a:effectLst/>
                <a:latin typeface="+mn-lt"/>
                <a:ea typeface="ヒラギノ角ゴ Pro W3" pitchFamily="-102" charset="-128"/>
                <a:cs typeface="ヒラギノ角ゴ Pro W3" pitchFamily="-102" charset="-128"/>
              </a:rPr>
              <a:t>-The greatest predictor of a future fall is a previous fall.</a:t>
            </a:r>
            <a:endParaRPr lang="en-US" sz="1200" b="1" kern="1200" dirty="0">
              <a:solidFill>
                <a:schemeClr val="tx1"/>
              </a:solidFill>
              <a:effectLst/>
              <a:latin typeface="+mn-lt"/>
              <a:ea typeface="ヒラギノ角ゴ Pro W3" pitchFamily="-102" charset="-128"/>
              <a:cs typeface="ヒラギノ角ゴ Pro W3" pitchFamily="-102" charset="-128"/>
            </a:endParaRPr>
          </a:p>
          <a:p>
            <a:r>
              <a:rPr lang="en-US" dirty="0">
                <a:effectLst/>
              </a:rPr>
              <a:t>Chris Ray</a:t>
            </a:r>
          </a:p>
          <a:p>
            <a:endParaRPr lang="nb-NO" dirty="0"/>
          </a:p>
          <a:p>
            <a:endParaRPr lang="nb-NO" dirty="0"/>
          </a:p>
          <a:p>
            <a:r>
              <a:rPr lang="nb-NO" b="1" dirty="0"/>
              <a:t>Tips for å unngå fall:</a:t>
            </a:r>
          </a:p>
          <a:p>
            <a:r>
              <a:rPr lang="nb-NO" b="1" dirty="0"/>
              <a:t>- Sjekk synet og korriger nedsatt syn</a:t>
            </a:r>
          </a:p>
          <a:p>
            <a:r>
              <a:rPr lang="nb-NO" b="1" dirty="0"/>
              <a:t>- Dårlig syn forstyrrer blant annet balansen </a:t>
            </a:r>
          </a:p>
          <a:p>
            <a:r>
              <a:rPr lang="nb-NO" b="1" dirty="0"/>
              <a:t>- Sørg for god belysning</a:t>
            </a:r>
          </a:p>
          <a:p>
            <a:endParaRPr lang="nb-NO" dirty="0"/>
          </a:p>
          <a:p>
            <a:pPr marL="171450" indent="-171450">
              <a:buFontTx/>
              <a:buChar char="-"/>
            </a:pPr>
            <a:r>
              <a:rPr lang="nb-NO" b="1" dirty="0"/>
              <a:t>Vær bevisst på medisinbruk,</a:t>
            </a:r>
            <a:r>
              <a:rPr lang="nb-NO" b="1" baseline="0" dirty="0"/>
              <a:t> snakk med fastlegen </a:t>
            </a:r>
          </a:p>
          <a:p>
            <a:pPr marL="0" indent="0">
              <a:buFontTx/>
              <a:buNone/>
            </a:pPr>
            <a:r>
              <a:rPr lang="nb-NO" b="1" baseline="0" dirty="0"/>
              <a:t>(b</a:t>
            </a:r>
            <a:r>
              <a:rPr lang="nb-NO" b="1" dirty="0"/>
              <a:t>eroligende medisiner, blodtrykksmedisiner, sovemedisiner og andre nervemedisiner kan ofte føre til svimmelhet, ustøhet og fallproblemer) </a:t>
            </a:r>
          </a:p>
          <a:p>
            <a:pPr marL="171450" indent="-171450">
              <a:buFontTx/>
              <a:buChar char="-"/>
            </a:pPr>
            <a:r>
              <a:rPr lang="nb-NO" b="1" dirty="0"/>
              <a:t>Unngå løse tepper og matter </a:t>
            </a:r>
          </a:p>
          <a:p>
            <a:pPr marL="0" indent="0">
              <a:buFontTx/>
              <a:buNone/>
            </a:pPr>
            <a:r>
              <a:rPr lang="nb-NO" b="1" dirty="0"/>
              <a:t>- Sklisikring av tepper, på</a:t>
            </a:r>
            <a:r>
              <a:rPr lang="nb-NO" b="1" baseline="0" dirty="0"/>
              <a:t> badet….</a:t>
            </a:r>
            <a:endParaRPr lang="nb-NO" b="1" dirty="0"/>
          </a:p>
          <a:p>
            <a:pPr marL="171450" indent="-171450">
              <a:buFontTx/>
              <a:buChar char="-"/>
            </a:pPr>
            <a:r>
              <a:rPr lang="nb-NO" b="1" dirty="0"/>
              <a:t>Fjerne dørterskler? Inger Helene snakker mer om dette.</a:t>
            </a:r>
          </a:p>
          <a:p>
            <a:endParaRPr lang="nb-NO" dirty="0"/>
          </a:p>
          <a:p>
            <a:r>
              <a:rPr lang="nb-NO" dirty="0"/>
              <a:t>https://nhi.no/sykdommer/hormoner-og-naring/beinskjorhet-osteoporose/fall-forebygging/</a:t>
            </a:r>
          </a:p>
          <a:p>
            <a:endParaRPr lang="nb-NO" dirty="0"/>
          </a:p>
          <a:p>
            <a:pPr marL="0" marR="0" indent="0" algn="l" defTabSz="914400" rtl="0" eaLnBrk="1" fontAlgn="auto" latinLnBrk="0" hangingPunct="1">
              <a:lnSpc>
                <a:spcPct val="80000"/>
              </a:lnSpc>
              <a:spcBef>
                <a:spcPts val="0"/>
              </a:spcBef>
              <a:spcAft>
                <a:spcPts val="0"/>
              </a:spcAft>
              <a:buClrTx/>
              <a:buSzTx/>
              <a:buFontTx/>
              <a:buNone/>
              <a:tabLst/>
              <a:defRPr/>
            </a:pPr>
            <a:r>
              <a:rPr lang="nb-NO" b="1" dirty="0"/>
              <a:t>Forskning viser at daglig inntak av D-vitamin kan bidra til å forebygge fall hos eldre. </a:t>
            </a:r>
            <a:r>
              <a:rPr lang="nb-NO" altLang="nb-NO" b="1" dirty="0"/>
              <a:t>Ledende forsker: eldre på 70 år produserer kun 25% av vitamin D, </a:t>
            </a:r>
            <a:r>
              <a:rPr lang="nb-NO" altLang="nb-NO" b="1" dirty="0" err="1"/>
              <a:t>sml</a:t>
            </a:r>
            <a:r>
              <a:rPr lang="nb-NO" altLang="nb-NO" b="1" dirty="0"/>
              <a:t> med yngre.</a:t>
            </a:r>
          </a:p>
          <a:p>
            <a:pPr marL="0" marR="0" indent="0" algn="l" defTabSz="914400" rtl="0" eaLnBrk="1" fontAlgn="auto" latinLnBrk="0" hangingPunct="1">
              <a:lnSpc>
                <a:spcPct val="80000"/>
              </a:lnSpc>
              <a:spcBef>
                <a:spcPts val="0"/>
              </a:spcBef>
              <a:spcAft>
                <a:spcPts val="0"/>
              </a:spcAft>
              <a:buClrTx/>
              <a:buSzTx/>
              <a:buFontTx/>
              <a:buNone/>
              <a:tabLst/>
              <a:defRPr/>
            </a:pPr>
            <a:r>
              <a:rPr lang="nb-NO" altLang="nb-NO" sz="1200" b="1" dirty="0" err="1"/>
              <a:t>RCTer</a:t>
            </a:r>
            <a:r>
              <a:rPr lang="nb-NO" altLang="nb-NO" sz="1200" b="1" dirty="0"/>
              <a:t> har vist at vitamin D tilskudd kan bidra</a:t>
            </a:r>
            <a:r>
              <a:rPr lang="nb-NO" altLang="nb-NO" sz="1200" b="1" baseline="0" dirty="0"/>
              <a:t> til</a:t>
            </a:r>
            <a:r>
              <a:rPr lang="nb-NO" altLang="nb-NO" sz="1200" b="1" dirty="0"/>
              <a:t> økt muskelstyrke, bedre balanse, redusert risiko for brudd og redusert fallrisiko. </a:t>
            </a:r>
          </a:p>
          <a:p>
            <a:pPr eaLnBrk="1" hangingPunct="1">
              <a:lnSpc>
                <a:spcPct val="80000"/>
              </a:lnSpc>
            </a:pPr>
            <a:endParaRPr lang="nb-NO" dirty="0"/>
          </a:p>
          <a:p>
            <a:pPr eaLnBrk="1" hangingPunct="1">
              <a:lnSpc>
                <a:spcPct val="80000"/>
              </a:lnSpc>
            </a:pPr>
            <a:r>
              <a:rPr lang="nb-NO" altLang="nb-NO" sz="1200" dirty="0"/>
              <a:t>(Avdelingsoverlege Ole K Grønli</a:t>
            </a:r>
          </a:p>
          <a:p>
            <a:pPr eaLnBrk="1" hangingPunct="1">
              <a:lnSpc>
                <a:spcPct val="80000"/>
              </a:lnSpc>
            </a:pPr>
            <a:r>
              <a:rPr lang="nb-NO" altLang="nb-NO" sz="1200" dirty="0" err="1"/>
              <a:t>Ph.D</a:t>
            </a:r>
            <a:r>
              <a:rPr lang="nb-NO" altLang="nb-NO" sz="1200" dirty="0"/>
              <a:t>. stipendiat</a:t>
            </a:r>
          </a:p>
          <a:p>
            <a:pPr eaLnBrk="1" hangingPunct="1">
              <a:lnSpc>
                <a:spcPct val="80000"/>
              </a:lnSpc>
            </a:pPr>
            <a:r>
              <a:rPr lang="nb-NO" altLang="nb-NO" sz="1200" dirty="0" err="1"/>
              <a:t>Alderspsykiatrisk</a:t>
            </a:r>
            <a:r>
              <a:rPr lang="nb-NO" altLang="nb-NO" sz="1200" dirty="0"/>
              <a:t> avdeling</a:t>
            </a:r>
          </a:p>
          <a:p>
            <a:pPr eaLnBrk="1" hangingPunct="1">
              <a:lnSpc>
                <a:spcPct val="80000"/>
              </a:lnSpc>
            </a:pPr>
            <a:r>
              <a:rPr lang="nb-NO" altLang="nb-NO" sz="1200" dirty="0"/>
              <a:t>UNN-Tromsø)</a:t>
            </a:r>
          </a:p>
          <a:p>
            <a:endParaRPr lang="nb-NO" dirty="0"/>
          </a:p>
          <a:p>
            <a:r>
              <a:rPr lang="nb-NO" b="1" dirty="0"/>
              <a:t>Styrketrening:</a:t>
            </a:r>
            <a:r>
              <a:rPr lang="nb-NO" b="1" baseline="0" dirty="0"/>
              <a:t> </a:t>
            </a:r>
            <a:r>
              <a:rPr lang="nb-NO" b="1" dirty="0"/>
              <a:t>Dersom du trener styrke, hjelper det til å bremse det aldersbestemte tapet av muskelmasse og styrke. Styrketrening er også positivt for skjelettet, og det kan redusere risikoen for beinskjørhet. </a:t>
            </a:r>
          </a:p>
          <a:p>
            <a:r>
              <a:rPr lang="nb-NO" b="1" dirty="0"/>
              <a:t>Inkluderer du bevegelighetstrening og balansetrening i programmet</a:t>
            </a:r>
            <a:r>
              <a:rPr lang="nb-NO" b="1" baseline="0" dirty="0"/>
              <a:t> </a:t>
            </a:r>
            <a:r>
              <a:rPr lang="nb-NO" b="1" dirty="0"/>
              <a:t>gir det redusert risiko for å falle, økt fleksibilitet og økt bevegelsesradius.</a:t>
            </a:r>
          </a:p>
          <a:p>
            <a:endParaRPr lang="nb-NO" dirty="0"/>
          </a:p>
          <a:p>
            <a:endParaRPr lang="nb-NO" dirty="0"/>
          </a:p>
          <a:p>
            <a:endParaRPr lang="nb-NO" dirty="0"/>
          </a:p>
          <a:p>
            <a:endParaRPr lang="nb-NO" dirty="0"/>
          </a:p>
        </p:txBody>
      </p:sp>
      <p:sp>
        <p:nvSpPr>
          <p:cNvPr id="4" name="Plassholder for bunntekst 3"/>
          <p:cNvSpPr>
            <a:spLocks noGrp="1"/>
          </p:cNvSpPr>
          <p:nvPr>
            <p:ph type="ftr" sz="quarter" idx="10"/>
          </p:nvPr>
        </p:nvSpPr>
        <p:spPr/>
        <p:txBody>
          <a:bodyPr/>
          <a:lstStyle/>
          <a:p>
            <a:r>
              <a:rPr lang="en-US" altLang="nb-NO"/>
              <a:t>Budsjettmøte</a:t>
            </a:r>
          </a:p>
        </p:txBody>
      </p:sp>
      <p:sp>
        <p:nvSpPr>
          <p:cNvPr id="5" name="Plassholder for lysbildenummer 4"/>
          <p:cNvSpPr>
            <a:spLocks noGrp="1"/>
          </p:cNvSpPr>
          <p:nvPr>
            <p:ph type="sldNum" sz="quarter" idx="11"/>
          </p:nvPr>
        </p:nvSpPr>
        <p:spPr/>
        <p:txBody>
          <a:bodyPr/>
          <a:lstStyle/>
          <a:p>
            <a:fld id="{09CA6D1F-7B27-4849-A6EF-42AFAF9491DC}" type="slidenum">
              <a:rPr lang="en-US" altLang="nb-NO" smtClean="0"/>
              <a:pPr/>
              <a:t>35</a:t>
            </a:fld>
            <a:endParaRPr lang="en-US" altLang="nb-NO"/>
          </a:p>
        </p:txBody>
      </p:sp>
    </p:spTree>
    <p:extLst>
      <p:ext uri="{BB962C8B-B14F-4D97-AF65-F5344CB8AC3E}">
        <p14:creationId xmlns:p14="http://schemas.microsoft.com/office/powerpoint/2010/main" val="1236336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pic>
        <p:nvPicPr>
          <p:cNvPr id="4" name="Picture 8" descr="Tapet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p:nvPr>
        </p:nvSpPr>
        <p:spPr>
          <a:xfrm>
            <a:off x="457200" y="1678891"/>
            <a:ext cx="8229600" cy="339256"/>
          </a:xfrm>
        </p:spPr>
        <p:txBody>
          <a:bodyPr/>
          <a:lstStyle>
            <a:lvl1pPr marL="0" indent="0" algn="l">
              <a:buNone/>
              <a:defRPr sz="1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a:p>
        </p:txBody>
      </p:sp>
      <p:sp>
        <p:nvSpPr>
          <p:cNvPr id="12" name="Title Placeholder 1"/>
          <p:cNvSpPr>
            <a:spLocks noGrp="1"/>
          </p:cNvSpPr>
          <p:nvPr>
            <p:ph type="title"/>
          </p:nvPr>
        </p:nvSpPr>
        <p:spPr>
          <a:xfrm>
            <a:off x="457200" y="1183051"/>
            <a:ext cx="8229600" cy="434948"/>
          </a:xfrm>
          <a:prstGeom prst="rect">
            <a:avLst/>
          </a:prstGeom>
        </p:spPr>
        <p:txBody>
          <a:bodyPr rtlCol="0">
            <a:noAutofit/>
          </a:bodyPr>
          <a:lstStyle>
            <a:lvl1pPr>
              <a:defRPr sz="3000"/>
            </a:lvl1pPr>
          </a:lstStyle>
          <a:p>
            <a:r>
              <a:rPr lang="nb-NO"/>
              <a:t>Klikk for å redigere tittelstil</a:t>
            </a:r>
            <a:endParaRPr lang="en-US"/>
          </a:p>
        </p:txBody>
      </p:sp>
      <p:sp>
        <p:nvSpPr>
          <p:cNvPr id="5" name="Date Placeholder 3"/>
          <p:cNvSpPr>
            <a:spLocks noGrp="1"/>
          </p:cNvSpPr>
          <p:nvPr>
            <p:ph type="dt" sz="half" idx="10"/>
          </p:nvPr>
        </p:nvSpPr>
        <p:spPr/>
        <p:txBody>
          <a:bodyPr/>
          <a:lstStyle>
            <a:lvl1pPr>
              <a:defRPr/>
            </a:lvl1pPr>
          </a:lstStyle>
          <a:p>
            <a:fld id="{C912B508-FCC5-43F9-8D32-9BC85B1343AF}" type="datetime1">
              <a:rPr lang="en-US" altLang="nb-NO"/>
              <a:pPr/>
              <a:t>5/5/2022</a:t>
            </a:fld>
            <a:endParaRPr lang="en-US" altLang="nb-NO"/>
          </a:p>
        </p:txBody>
      </p:sp>
    </p:spTree>
    <p:extLst>
      <p:ext uri="{BB962C8B-B14F-4D97-AF65-F5344CB8AC3E}">
        <p14:creationId xmlns:p14="http://schemas.microsoft.com/office/powerpoint/2010/main" val="2510070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748481"/>
            <a:ext cx="8229600" cy="4210270"/>
          </a:xfrm>
        </p:spPr>
        <p:txBody>
          <a:bodyPr/>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a:p>
        </p:txBody>
      </p:sp>
      <p:sp>
        <p:nvSpPr>
          <p:cNvPr id="8" name="Title Placeholder 1"/>
          <p:cNvSpPr>
            <a:spLocks noGrp="1"/>
          </p:cNvSpPr>
          <p:nvPr>
            <p:ph type="title"/>
          </p:nvPr>
        </p:nvSpPr>
        <p:spPr bwMode="auto">
          <a:xfrm>
            <a:off x="457200" y="1182688"/>
            <a:ext cx="8229600" cy="565792"/>
          </a:xfrm>
          <a:prstGeom prst="rect">
            <a:avLst/>
          </a:prstGeom>
          <a:noFill/>
          <a:ln w="9525">
            <a:noFill/>
            <a:miter lim="800000"/>
            <a:headEnd/>
            <a:tailEnd/>
          </a:ln>
        </p:spPr>
        <p:txBody>
          <a:bodyPr/>
          <a:lstStyle/>
          <a:p>
            <a:pPr lvl="0"/>
            <a:r>
              <a:rPr lang="nb-NO"/>
              <a:t>Klikk for å redigere tittelstil</a:t>
            </a:r>
            <a:endParaRPr lang="en-US"/>
          </a:p>
        </p:txBody>
      </p:sp>
      <p:sp>
        <p:nvSpPr>
          <p:cNvPr id="4" name="Date Placeholder 3"/>
          <p:cNvSpPr>
            <a:spLocks noGrp="1"/>
          </p:cNvSpPr>
          <p:nvPr>
            <p:ph type="dt" sz="half" idx="10"/>
          </p:nvPr>
        </p:nvSpPr>
        <p:spPr/>
        <p:txBody>
          <a:bodyPr/>
          <a:lstStyle>
            <a:lvl1pPr>
              <a:defRPr/>
            </a:lvl1pPr>
          </a:lstStyle>
          <a:p>
            <a:fld id="{BFD5FC9C-AF4D-4610-B4C2-6A5E853B6D48}" type="datetime1">
              <a:rPr lang="en-US" altLang="nb-NO"/>
              <a:pPr/>
              <a:t>5/5/2022</a:t>
            </a:fld>
            <a:endParaRPr lang="en-US" altLang="nb-NO"/>
          </a:p>
        </p:txBody>
      </p:sp>
      <p:sp>
        <p:nvSpPr>
          <p:cNvPr id="5" name="Slide Number Placeholder 5"/>
          <p:cNvSpPr>
            <a:spLocks noGrp="1"/>
          </p:cNvSpPr>
          <p:nvPr>
            <p:ph type="sldNum" sz="quarter" idx="11"/>
          </p:nvPr>
        </p:nvSpPr>
        <p:spPr/>
        <p:txBody>
          <a:bodyPr/>
          <a:lstStyle>
            <a:lvl1pPr>
              <a:defRPr/>
            </a:lvl1pPr>
          </a:lstStyle>
          <a:p>
            <a:fld id="{8647327E-198A-4C7A-9B50-EDDE4402DA43}" type="slidenum">
              <a:rPr lang="en-US" altLang="nb-NO"/>
              <a:pPr/>
              <a:t>‹#›</a:t>
            </a:fld>
            <a:endParaRPr lang="en-US" altLang="nb-NO"/>
          </a:p>
        </p:txBody>
      </p:sp>
    </p:spTree>
    <p:extLst>
      <p:ext uri="{BB962C8B-B14F-4D97-AF65-F5344CB8AC3E}">
        <p14:creationId xmlns:p14="http://schemas.microsoft.com/office/powerpoint/2010/main" val="1123191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lvl1pPr>
              <a:defRPr/>
            </a:lvl1pPr>
          </a:lstStyle>
          <a:p>
            <a:fld id="{74D27C6B-89D7-4174-813F-D505859B0595}" type="datetime1">
              <a:rPr lang="en-US" altLang="nb-NO"/>
              <a:pPr/>
              <a:t>5/5/2022</a:t>
            </a:fld>
            <a:endParaRPr lang="en-US" altLang="nb-NO"/>
          </a:p>
        </p:txBody>
      </p:sp>
    </p:spTree>
    <p:extLst>
      <p:ext uri="{BB962C8B-B14F-4D97-AF65-F5344CB8AC3E}">
        <p14:creationId xmlns:p14="http://schemas.microsoft.com/office/powerpoint/2010/main" val="580750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457200" y="2235619"/>
            <a:ext cx="4038600" cy="38905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4648200" y="2235619"/>
            <a:ext cx="4038600" cy="38905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3"/>
          <p:cNvSpPr>
            <a:spLocks noGrp="1"/>
          </p:cNvSpPr>
          <p:nvPr>
            <p:ph type="dt" sz="half" idx="10"/>
          </p:nvPr>
        </p:nvSpPr>
        <p:spPr/>
        <p:txBody>
          <a:bodyPr/>
          <a:lstStyle>
            <a:lvl1pPr>
              <a:defRPr/>
            </a:lvl1pPr>
          </a:lstStyle>
          <a:p>
            <a:fld id="{9749C5BD-2C53-4613-8339-E8F80429FB26}" type="datetime1">
              <a:rPr lang="en-US" altLang="nb-NO"/>
              <a:pPr/>
              <a:t>5/5/2022</a:t>
            </a:fld>
            <a:endParaRPr lang="en-US" altLang="nb-NO"/>
          </a:p>
        </p:txBody>
      </p:sp>
      <p:sp>
        <p:nvSpPr>
          <p:cNvPr id="6" name="Slide Number Placeholder 5"/>
          <p:cNvSpPr>
            <a:spLocks noGrp="1"/>
          </p:cNvSpPr>
          <p:nvPr>
            <p:ph type="sldNum" sz="quarter" idx="11"/>
          </p:nvPr>
        </p:nvSpPr>
        <p:spPr/>
        <p:txBody>
          <a:bodyPr/>
          <a:lstStyle>
            <a:lvl1pPr>
              <a:defRPr/>
            </a:lvl1pPr>
          </a:lstStyle>
          <a:p>
            <a:fld id="{5EEB1A41-28DD-41C5-8EC2-4D14836F9D14}" type="slidenum">
              <a:rPr lang="en-US" altLang="nb-NO"/>
              <a:pPr/>
              <a:t>‹#›</a:t>
            </a:fld>
            <a:endParaRPr lang="en-US" altLang="nb-NO"/>
          </a:p>
        </p:txBody>
      </p:sp>
    </p:spTree>
    <p:extLst>
      <p:ext uri="{BB962C8B-B14F-4D97-AF65-F5344CB8AC3E}">
        <p14:creationId xmlns:p14="http://schemas.microsoft.com/office/powerpoint/2010/main" val="4113797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Klikk for å redigere tittelstil</a:t>
            </a:r>
            <a:endParaRPr lang="en-US"/>
          </a:p>
        </p:txBody>
      </p:sp>
      <p:sp>
        <p:nvSpPr>
          <p:cNvPr id="3" name="Text Placeholder 2"/>
          <p:cNvSpPr>
            <a:spLocks noGrp="1"/>
          </p:cNvSpPr>
          <p:nvPr>
            <p:ph type="body" idx="1"/>
          </p:nvPr>
        </p:nvSpPr>
        <p:spPr>
          <a:xfrm>
            <a:off x="457200" y="2174875"/>
            <a:ext cx="4040188" cy="417399"/>
          </a:xfrm>
        </p:spPr>
        <p:txBody>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457200" y="2740157"/>
            <a:ext cx="4040188" cy="338387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4645025" y="2174875"/>
            <a:ext cx="4041775" cy="417399"/>
          </a:xfrm>
        </p:spPr>
        <p:txBody>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4645025" y="2740157"/>
            <a:ext cx="4041775" cy="338387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p:txBody>
          <a:bodyPr/>
          <a:lstStyle>
            <a:lvl1pPr>
              <a:defRPr/>
            </a:lvl1pPr>
          </a:lstStyle>
          <a:p>
            <a:fld id="{B0A0DD5B-1EF0-48C9-BC26-B5854F59D836}" type="datetime1">
              <a:rPr lang="en-US" altLang="nb-NO"/>
              <a:pPr/>
              <a:t>5/5/2022</a:t>
            </a:fld>
            <a:endParaRPr lang="en-US" altLang="nb-NO"/>
          </a:p>
        </p:txBody>
      </p:sp>
      <p:sp>
        <p:nvSpPr>
          <p:cNvPr id="8" name="Slide Number Placeholder 5"/>
          <p:cNvSpPr>
            <a:spLocks noGrp="1"/>
          </p:cNvSpPr>
          <p:nvPr>
            <p:ph type="sldNum" sz="quarter" idx="11"/>
          </p:nvPr>
        </p:nvSpPr>
        <p:spPr/>
        <p:txBody>
          <a:bodyPr/>
          <a:lstStyle>
            <a:lvl1pPr>
              <a:defRPr/>
            </a:lvl1pPr>
          </a:lstStyle>
          <a:p>
            <a:fld id="{B7D9559F-E5CD-46AE-8B7F-1524581395D7}" type="slidenum">
              <a:rPr lang="en-US" altLang="nb-NO"/>
              <a:pPr/>
              <a:t>‹#›</a:t>
            </a:fld>
            <a:endParaRPr lang="en-US" altLang="nb-NO"/>
          </a:p>
        </p:txBody>
      </p:sp>
    </p:spTree>
    <p:extLst>
      <p:ext uri="{BB962C8B-B14F-4D97-AF65-F5344CB8AC3E}">
        <p14:creationId xmlns:p14="http://schemas.microsoft.com/office/powerpoint/2010/main" val="1938673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3"/>
          <p:cNvSpPr>
            <a:spLocks noGrp="1"/>
          </p:cNvSpPr>
          <p:nvPr>
            <p:ph type="dt" sz="half" idx="10"/>
          </p:nvPr>
        </p:nvSpPr>
        <p:spPr/>
        <p:txBody>
          <a:bodyPr/>
          <a:lstStyle>
            <a:lvl1pPr>
              <a:defRPr/>
            </a:lvl1pPr>
          </a:lstStyle>
          <a:p>
            <a:fld id="{405538A2-3E42-456A-AAC0-CAADA32D748F}" type="datetime1">
              <a:rPr lang="en-US" altLang="nb-NO"/>
              <a:pPr/>
              <a:t>5/5/2022</a:t>
            </a:fld>
            <a:endParaRPr lang="en-US" altLang="nb-NO"/>
          </a:p>
        </p:txBody>
      </p:sp>
      <p:sp>
        <p:nvSpPr>
          <p:cNvPr id="4" name="Slide Number Placeholder 5"/>
          <p:cNvSpPr>
            <a:spLocks noGrp="1"/>
          </p:cNvSpPr>
          <p:nvPr>
            <p:ph type="sldNum" sz="quarter" idx="11"/>
          </p:nvPr>
        </p:nvSpPr>
        <p:spPr/>
        <p:txBody>
          <a:bodyPr/>
          <a:lstStyle>
            <a:lvl1pPr>
              <a:defRPr/>
            </a:lvl1pPr>
          </a:lstStyle>
          <a:p>
            <a:fld id="{301E520D-DE39-4D5B-B6EF-E49F8D41FB6F}" type="slidenum">
              <a:rPr lang="en-US" altLang="nb-NO"/>
              <a:pPr/>
              <a:t>‹#›</a:t>
            </a:fld>
            <a:endParaRPr lang="en-US" altLang="nb-NO"/>
          </a:p>
        </p:txBody>
      </p:sp>
    </p:spTree>
    <p:extLst>
      <p:ext uri="{BB962C8B-B14F-4D97-AF65-F5344CB8AC3E}">
        <p14:creationId xmlns:p14="http://schemas.microsoft.com/office/powerpoint/2010/main" val="1127556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nhold med teks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82688"/>
            <a:ext cx="8229600" cy="49434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lvl1pPr>
              <a:defRPr/>
            </a:lvl1pPr>
          </a:lstStyle>
          <a:p>
            <a:fld id="{FB1BAF18-93DB-4B6C-BCDB-ABDD39EB7394}" type="datetime1">
              <a:rPr lang="en-US" altLang="nb-NO"/>
              <a:pPr/>
              <a:t>5/5/2022</a:t>
            </a:fld>
            <a:endParaRPr lang="en-US" altLang="nb-NO"/>
          </a:p>
        </p:txBody>
      </p:sp>
      <p:sp>
        <p:nvSpPr>
          <p:cNvPr id="5" name="Slide Number Placeholder 5"/>
          <p:cNvSpPr>
            <a:spLocks noGrp="1"/>
          </p:cNvSpPr>
          <p:nvPr>
            <p:ph type="sldNum" sz="quarter" idx="11"/>
          </p:nvPr>
        </p:nvSpPr>
        <p:spPr/>
        <p:txBody>
          <a:bodyPr/>
          <a:lstStyle>
            <a:lvl1pPr>
              <a:defRPr/>
            </a:lvl1pPr>
          </a:lstStyle>
          <a:p>
            <a:fld id="{56B35ABD-B367-40B4-8D7F-3CE8D9E6EA1A}" type="slidenum">
              <a:rPr lang="en-US" altLang="nb-NO"/>
              <a:pPr/>
              <a:t>‹#›</a:t>
            </a:fld>
            <a:endParaRPr lang="en-US" altLang="nb-NO"/>
          </a:p>
        </p:txBody>
      </p:sp>
    </p:spTree>
    <p:extLst>
      <p:ext uri="{BB962C8B-B14F-4D97-AF65-F5344CB8AC3E}">
        <p14:creationId xmlns:p14="http://schemas.microsoft.com/office/powerpoint/2010/main" val="1064069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191750"/>
            <a:ext cx="8293206" cy="460172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Klikk ikonet for å legge til et bilde</a:t>
            </a:r>
            <a:endParaRPr lang="en-US" noProof="0"/>
          </a:p>
        </p:txBody>
      </p:sp>
      <p:sp>
        <p:nvSpPr>
          <p:cNvPr id="4" name="Text Placeholder 3"/>
          <p:cNvSpPr>
            <a:spLocks noGrp="1"/>
          </p:cNvSpPr>
          <p:nvPr>
            <p:ph type="body" sz="half" idx="2"/>
          </p:nvPr>
        </p:nvSpPr>
        <p:spPr>
          <a:xfrm>
            <a:off x="457200" y="5793470"/>
            <a:ext cx="6821488" cy="37872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3"/>
          <p:cNvSpPr>
            <a:spLocks noGrp="1"/>
          </p:cNvSpPr>
          <p:nvPr>
            <p:ph type="dt" sz="half" idx="10"/>
          </p:nvPr>
        </p:nvSpPr>
        <p:spPr/>
        <p:txBody>
          <a:bodyPr/>
          <a:lstStyle>
            <a:lvl1pPr>
              <a:defRPr/>
            </a:lvl1pPr>
          </a:lstStyle>
          <a:p>
            <a:fld id="{511CD122-8445-4AA5-9F34-47AE85B39D16}" type="datetime1">
              <a:rPr lang="en-US" altLang="nb-NO"/>
              <a:pPr/>
              <a:t>5/5/2022</a:t>
            </a:fld>
            <a:endParaRPr lang="en-US" altLang="nb-NO"/>
          </a:p>
        </p:txBody>
      </p:sp>
      <p:sp>
        <p:nvSpPr>
          <p:cNvPr id="6" name="Slide Number Placeholder 5"/>
          <p:cNvSpPr>
            <a:spLocks noGrp="1"/>
          </p:cNvSpPr>
          <p:nvPr>
            <p:ph type="sldNum" sz="quarter" idx="11"/>
          </p:nvPr>
        </p:nvSpPr>
        <p:spPr/>
        <p:txBody>
          <a:bodyPr/>
          <a:lstStyle>
            <a:lvl1pPr>
              <a:defRPr/>
            </a:lvl1pPr>
          </a:lstStyle>
          <a:p>
            <a:fld id="{0F8C853E-E482-4CA3-8A15-1CFAB17F14F3}" type="slidenum">
              <a:rPr lang="en-US" altLang="nb-NO"/>
              <a:pPr/>
              <a:t>‹#›</a:t>
            </a:fld>
            <a:endParaRPr lang="en-US" altLang="nb-NO"/>
          </a:p>
        </p:txBody>
      </p:sp>
    </p:spTree>
    <p:extLst>
      <p:ext uri="{BB962C8B-B14F-4D97-AF65-F5344CB8AC3E}">
        <p14:creationId xmlns:p14="http://schemas.microsoft.com/office/powerpoint/2010/main" val="432225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1CF39D0-1DF7-4FEF-9FB1-69E228C227DB}" type="datetime1">
              <a:rPr lang="en-US" altLang="nb-NO"/>
              <a:pPr/>
              <a:t>5/5/2022</a:t>
            </a:fld>
            <a:endParaRPr lang="en-US" altLang="nb-NO"/>
          </a:p>
        </p:txBody>
      </p:sp>
      <p:sp>
        <p:nvSpPr>
          <p:cNvPr id="3" name="Slide Number Placeholder 5"/>
          <p:cNvSpPr>
            <a:spLocks noGrp="1"/>
          </p:cNvSpPr>
          <p:nvPr>
            <p:ph type="sldNum" sz="quarter" idx="11"/>
          </p:nvPr>
        </p:nvSpPr>
        <p:spPr/>
        <p:txBody>
          <a:bodyPr/>
          <a:lstStyle>
            <a:lvl1pPr>
              <a:defRPr/>
            </a:lvl1pPr>
          </a:lstStyle>
          <a:p>
            <a:fld id="{D0A7DBF6-74A9-42EA-853D-5853B817C3CF}" type="slidenum">
              <a:rPr lang="en-US" altLang="nb-NO"/>
              <a:pPr/>
              <a:t>‹#›</a:t>
            </a:fld>
            <a:endParaRPr lang="en-US" altLang="nb-NO"/>
          </a:p>
        </p:txBody>
      </p:sp>
    </p:spTree>
    <p:extLst>
      <p:ext uri="{BB962C8B-B14F-4D97-AF65-F5344CB8AC3E}">
        <p14:creationId xmlns:p14="http://schemas.microsoft.com/office/powerpoint/2010/main" val="2817478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182688"/>
            <a:ext cx="82296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b-NO" altLang="nb-NO"/>
              <a:t>Klikk for å redigere tittelstil</a:t>
            </a:r>
            <a:endParaRPr lang="en-US" altLang="nb-NO"/>
          </a:p>
        </p:txBody>
      </p:sp>
      <p:sp>
        <p:nvSpPr>
          <p:cNvPr id="1027" name="Text Placeholder 2"/>
          <p:cNvSpPr>
            <a:spLocks noGrp="1"/>
          </p:cNvSpPr>
          <p:nvPr>
            <p:ph type="body" idx="1"/>
          </p:nvPr>
        </p:nvSpPr>
        <p:spPr bwMode="auto">
          <a:xfrm>
            <a:off x="457200" y="1747838"/>
            <a:ext cx="82296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en-US" altLang="nb-NO"/>
          </a:p>
        </p:txBody>
      </p:sp>
      <p:sp>
        <p:nvSpPr>
          <p:cNvPr id="4" name="Date Placeholder 3"/>
          <p:cNvSpPr>
            <a:spLocks noGrp="1"/>
          </p:cNvSpPr>
          <p:nvPr>
            <p:ph type="dt" sz="half" idx="2"/>
          </p:nvPr>
        </p:nvSpPr>
        <p:spPr>
          <a:xfrm>
            <a:off x="457200" y="460375"/>
            <a:ext cx="733425" cy="176213"/>
          </a:xfrm>
          <a:prstGeom prst="rect">
            <a:avLst/>
          </a:prstGeom>
        </p:spPr>
        <p:txBody>
          <a:bodyPr vert="horz" wrap="square" lIns="0" tIns="0" rIns="0" bIns="0" numCol="1" anchor="t" anchorCtr="0" compatLnSpc="1">
            <a:prstTxWarp prst="textNoShape">
              <a:avLst/>
            </a:prstTxWarp>
          </a:bodyPr>
          <a:lstStyle>
            <a:lvl1pPr>
              <a:defRPr sz="1100">
                <a:solidFill>
                  <a:srgbClr val="7F7F7F"/>
                </a:solidFill>
                <a:cs typeface="Arial" charset="0"/>
              </a:defRPr>
            </a:lvl1pPr>
          </a:lstStyle>
          <a:p>
            <a:fld id="{67E98447-E774-40F4-ACFB-C1B89FB15942}" type="datetime1">
              <a:rPr lang="en-US" altLang="nb-NO"/>
              <a:pPr/>
              <a:t>5/5/2022</a:t>
            </a:fld>
            <a:endParaRPr lang="en-US" altLang="nb-NO"/>
          </a:p>
        </p:txBody>
      </p:sp>
      <p:sp>
        <p:nvSpPr>
          <p:cNvPr id="6" name="Slide Number Placeholder 5"/>
          <p:cNvSpPr>
            <a:spLocks noGrp="1"/>
          </p:cNvSpPr>
          <p:nvPr>
            <p:ph type="sldNum" sz="quarter" idx="4"/>
          </p:nvPr>
        </p:nvSpPr>
        <p:spPr>
          <a:xfrm>
            <a:off x="457200" y="6356350"/>
            <a:ext cx="438150" cy="365125"/>
          </a:xfrm>
          <a:prstGeom prst="rect">
            <a:avLst/>
          </a:prstGeom>
        </p:spPr>
        <p:txBody>
          <a:bodyPr vert="horz" wrap="square" lIns="91440" tIns="45720" rIns="91440" bIns="45720" numCol="1" anchor="t" anchorCtr="0" compatLnSpc="1">
            <a:prstTxWarp prst="textNoShape">
              <a:avLst/>
            </a:prstTxWarp>
          </a:bodyPr>
          <a:lstStyle>
            <a:lvl1pPr>
              <a:defRPr sz="1100">
                <a:solidFill>
                  <a:srgbClr val="7F7F7F"/>
                </a:solidFill>
                <a:cs typeface="Arial" charset="0"/>
              </a:defRPr>
            </a:lvl1pPr>
          </a:lstStyle>
          <a:p>
            <a:fld id="{2DA4B5D8-8855-4961-BDC2-39DB94EC29D6}" type="slidenum">
              <a:rPr lang="en-US" altLang="nb-NO"/>
              <a:pPr/>
              <a:t>‹#›</a:t>
            </a:fld>
            <a:endParaRPr lang="en-US" altLang="nb-NO"/>
          </a:p>
        </p:txBody>
      </p:sp>
      <p:pic>
        <p:nvPicPr>
          <p:cNvPr id="1030" name="Picture 6" descr="Logo1.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367463" y="346075"/>
            <a:ext cx="231933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9" descr="spire.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954963" y="6126163"/>
            <a:ext cx="7318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9" r:id="rId1"/>
    <p:sldLayoutId id="2147483702" r:id="rId2"/>
    <p:sldLayoutId id="2147483710" r:id="rId3"/>
    <p:sldLayoutId id="2147483703" r:id="rId4"/>
    <p:sldLayoutId id="2147483704" r:id="rId5"/>
    <p:sldLayoutId id="2147483705" r:id="rId6"/>
    <p:sldLayoutId id="2147483706" r:id="rId7"/>
    <p:sldLayoutId id="2147483707" r:id="rId8"/>
    <p:sldLayoutId id="2147483708" r:id="rId9"/>
  </p:sldLayoutIdLst>
  <p:hf hdr="0"/>
  <p:txStyles>
    <p:titleStyle>
      <a:lvl1pPr algn="l" defTabSz="457200" rtl="0" eaLnBrk="1" fontAlgn="base" hangingPunct="1">
        <a:spcBef>
          <a:spcPct val="0"/>
        </a:spcBef>
        <a:spcAft>
          <a:spcPct val="0"/>
        </a:spcAft>
        <a:defRPr sz="3000" kern="1200">
          <a:solidFill>
            <a:srgbClr val="73264D"/>
          </a:solidFill>
          <a:latin typeface="Arial"/>
          <a:ea typeface="ヒラギノ角ゴ Pro W3" pitchFamily="-65" charset="-128"/>
          <a:cs typeface="Arial"/>
        </a:defRPr>
      </a:lvl1pPr>
      <a:lvl2pPr algn="l" defTabSz="457200" rtl="0" eaLnBrk="1" fontAlgn="base" hangingPunct="1">
        <a:spcBef>
          <a:spcPct val="0"/>
        </a:spcBef>
        <a:spcAft>
          <a:spcPct val="0"/>
        </a:spcAft>
        <a:defRPr sz="3000">
          <a:solidFill>
            <a:srgbClr val="73264D"/>
          </a:solidFill>
          <a:latin typeface="Arial" pitchFamily="-65" charset="0"/>
          <a:ea typeface="ヒラギノ角ゴ Pro W3" pitchFamily="-65" charset="-128"/>
        </a:defRPr>
      </a:lvl2pPr>
      <a:lvl3pPr algn="l" defTabSz="457200" rtl="0" eaLnBrk="1" fontAlgn="base" hangingPunct="1">
        <a:spcBef>
          <a:spcPct val="0"/>
        </a:spcBef>
        <a:spcAft>
          <a:spcPct val="0"/>
        </a:spcAft>
        <a:defRPr sz="3000">
          <a:solidFill>
            <a:srgbClr val="73264D"/>
          </a:solidFill>
          <a:latin typeface="Arial" pitchFamily="-65" charset="0"/>
          <a:ea typeface="ヒラギノ角ゴ Pro W3" pitchFamily="-65" charset="-128"/>
        </a:defRPr>
      </a:lvl3pPr>
      <a:lvl4pPr algn="l" defTabSz="457200" rtl="0" eaLnBrk="1" fontAlgn="base" hangingPunct="1">
        <a:spcBef>
          <a:spcPct val="0"/>
        </a:spcBef>
        <a:spcAft>
          <a:spcPct val="0"/>
        </a:spcAft>
        <a:defRPr sz="3000">
          <a:solidFill>
            <a:srgbClr val="73264D"/>
          </a:solidFill>
          <a:latin typeface="Arial" pitchFamily="-65" charset="0"/>
          <a:ea typeface="ヒラギノ角ゴ Pro W3" pitchFamily="-65" charset="-128"/>
        </a:defRPr>
      </a:lvl4pPr>
      <a:lvl5pPr algn="l" defTabSz="457200" rtl="0" eaLnBrk="1" fontAlgn="base" hangingPunct="1">
        <a:spcBef>
          <a:spcPct val="0"/>
        </a:spcBef>
        <a:spcAft>
          <a:spcPct val="0"/>
        </a:spcAft>
        <a:defRPr sz="3000">
          <a:solidFill>
            <a:srgbClr val="73264D"/>
          </a:solidFill>
          <a:latin typeface="Arial" pitchFamily="-65" charset="0"/>
          <a:ea typeface="ヒラギノ角ゴ Pro W3" pitchFamily="-65" charset="-128"/>
        </a:defRPr>
      </a:lvl5pPr>
      <a:lvl6pPr marL="457200" algn="l" defTabSz="457200" rtl="0" eaLnBrk="1" fontAlgn="base" hangingPunct="1">
        <a:spcBef>
          <a:spcPct val="0"/>
        </a:spcBef>
        <a:spcAft>
          <a:spcPct val="0"/>
        </a:spcAft>
        <a:defRPr sz="3600">
          <a:solidFill>
            <a:schemeClr val="tx1"/>
          </a:solidFill>
          <a:latin typeface="Arial" pitchFamily="-65" charset="0"/>
          <a:ea typeface="ヒラギノ角ゴ Pro W3" pitchFamily="-65" charset="-128"/>
        </a:defRPr>
      </a:lvl6pPr>
      <a:lvl7pPr marL="914400" algn="l" defTabSz="457200" rtl="0" eaLnBrk="1" fontAlgn="base" hangingPunct="1">
        <a:spcBef>
          <a:spcPct val="0"/>
        </a:spcBef>
        <a:spcAft>
          <a:spcPct val="0"/>
        </a:spcAft>
        <a:defRPr sz="3600">
          <a:solidFill>
            <a:schemeClr val="tx1"/>
          </a:solidFill>
          <a:latin typeface="Arial" pitchFamily="-65" charset="0"/>
          <a:ea typeface="ヒラギノ角ゴ Pro W3" pitchFamily="-65" charset="-128"/>
        </a:defRPr>
      </a:lvl7pPr>
      <a:lvl8pPr marL="1371600" algn="l" defTabSz="457200" rtl="0" eaLnBrk="1" fontAlgn="base" hangingPunct="1">
        <a:spcBef>
          <a:spcPct val="0"/>
        </a:spcBef>
        <a:spcAft>
          <a:spcPct val="0"/>
        </a:spcAft>
        <a:defRPr sz="3600">
          <a:solidFill>
            <a:schemeClr val="tx1"/>
          </a:solidFill>
          <a:latin typeface="Arial" pitchFamily="-65" charset="0"/>
          <a:ea typeface="ヒラギノ角ゴ Pro W3" pitchFamily="-65" charset="-128"/>
        </a:defRPr>
      </a:lvl8pPr>
      <a:lvl9pPr marL="1828800" algn="l" defTabSz="457200" rtl="0" eaLnBrk="1" fontAlgn="base" hangingPunct="1">
        <a:spcBef>
          <a:spcPct val="0"/>
        </a:spcBef>
        <a:spcAft>
          <a:spcPct val="0"/>
        </a:spcAft>
        <a:defRPr sz="3600">
          <a:solidFill>
            <a:schemeClr val="tx1"/>
          </a:solidFill>
          <a:latin typeface="Arial" pitchFamily="-65" charset="0"/>
          <a:ea typeface="ヒラギノ角ゴ Pro W3" pitchFamily="-65" charset="-128"/>
        </a:defRPr>
      </a:lvl9pPr>
    </p:titleStyle>
    <p:bodyStyle>
      <a:lvl1pPr marL="342900" indent="-342900" algn="l" defTabSz="457200" rtl="0" eaLnBrk="1" fontAlgn="base" hangingPunct="1">
        <a:spcBef>
          <a:spcPct val="20000"/>
        </a:spcBef>
        <a:spcAft>
          <a:spcPct val="0"/>
        </a:spcAft>
        <a:buFont typeface="Arial" charset="0"/>
        <a:buChar char="•"/>
        <a:defRPr sz="2400" kern="1200">
          <a:solidFill>
            <a:srgbClr val="7F7F7F"/>
          </a:solidFill>
          <a:latin typeface="Arial"/>
          <a:ea typeface="ヒラギノ角ゴ Pro W3" pitchFamily="-65" charset="-128"/>
          <a:cs typeface="Arial"/>
        </a:defRPr>
      </a:lvl1pPr>
      <a:lvl2pPr marL="742950" indent="-285750" algn="l" defTabSz="457200" rtl="0" eaLnBrk="1" fontAlgn="base" hangingPunct="1">
        <a:spcBef>
          <a:spcPct val="20000"/>
        </a:spcBef>
        <a:spcAft>
          <a:spcPct val="0"/>
        </a:spcAft>
        <a:buFont typeface="Arial" charset="0"/>
        <a:buChar char="–"/>
        <a:defRPr sz="2000" kern="1200">
          <a:solidFill>
            <a:srgbClr val="7F7F7F"/>
          </a:solidFill>
          <a:latin typeface="Arial"/>
          <a:ea typeface="ヒラギノ角ゴ Pro W3" pitchFamily="-65" charset="-128"/>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7F7F7F"/>
          </a:solidFill>
          <a:latin typeface="Arial"/>
          <a:ea typeface="ヒラギノ角ゴ Pro W3" pitchFamily="-65" charset="-128"/>
          <a:cs typeface="Arial"/>
        </a:defRPr>
      </a:lvl3pPr>
      <a:lvl4pPr marL="1600200" indent="-228600" algn="l" defTabSz="457200" rtl="0" eaLnBrk="1" fontAlgn="base" hangingPunct="1">
        <a:spcBef>
          <a:spcPct val="20000"/>
        </a:spcBef>
        <a:spcAft>
          <a:spcPct val="0"/>
        </a:spcAft>
        <a:buFont typeface="Arial" charset="0"/>
        <a:buChar char="–"/>
        <a:defRPr sz="1400" kern="1200">
          <a:solidFill>
            <a:srgbClr val="7F7F7F"/>
          </a:solidFill>
          <a:latin typeface="Arial"/>
          <a:ea typeface="ヒラギノ角ゴ Pro W3" pitchFamily="-65" charset="-128"/>
          <a:cs typeface="Arial"/>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Arial"/>
          <a:ea typeface="ヒラギノ角ゴ Pro W3"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hyperlink" Target="https://youtu.be/TThhhjBAGOc" TargetMode="External"/><Relationship Id="rId2" Type="http://schemas.openxmlformats.org/officeDocument/2006/relationships/hyperlink" Target="https://www.helsenorge.no/lev/" TargetMode="External"/><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Frisklivssentralen - Kjøita Park">
            <a:extLst>
              <a:ext uri="{FF2B5EF4-FFF2-40B4-BE49-F238E27FC236}">
                <a16:creationId xmlns:a16="http://schemas.microsoft.com/office/drawing/2014/main" id="{47B8B693-F8ED-4B17-8F5F-6D321A3519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94" t="14291" r="12043" b="18700"/>
          <a:stretch/>
        </p:blipFill>
        <p:spPr bwMode="auto">
          <a:xfrm>
            <a:off x="6145728" y="5772082"/>
            <a:ext cx="2187939" cy="84326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Kan være et bilde av 1 person og tekst som sier 'Friskliv og fysisk aktivitet nbefalinger for fysisk aktivitet Effekter av fysisk aktivitet Tips for en aktiv hverdag Tilbud hos frisklivssentralen og kommunen FREDAG 29 11.30-13.00 SPIRA'">
            <a:extLst>
              <a:ext uri="{FF2B5EF4-FFF2-40B4-BE49-F238E27FC236}">
                <a16:creationId xmlns:a16="http://schemas.microsoft.com/office/drawing/2014/main" id="{D382990B-D84F-41DE-8AA9-47E27B541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643" y="440320"/>
            <a:ext cx="7068713" cy="48195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orside - Flekkefjord kommune">
            <a:extLst>
              <a:ext uri="{FF2B5EF4-FFF2-40B4-BE49-F238E27FC236}">
                <a16:creationId xmlns:a16="http://schemas.microsoft.com/office/drawing/2014/main" id="{A9ECDC1D-EDAA-46A3-B761-811F9645B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146" y="5930256"/>
            <a:ext cx="2418169" cy="658503"/>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1B111189-BB5F-42C4-97B9-6838E6AE2427}"/>
              </a:ext>
            </a:extLst>
          </p:cNvPr>
          <p:cNvSpPr txBox="1"/>
          <p:nvPr/>
        </p:nvSpPr>
        <p:spPr>
          <a:xfrm>
            <a:off x="3453744" y="5679347"/>
            <a:ext cx="2236510" cy="369332"/>
          </a:xfrm>
          <a:prstGeom prst="rect">
            <a:avLst/>
          </a:prstGeom>
          <a:noFill/>
        </p:spPr>
        <p:txBody>
          <a:bodyPr wrap="none" rtlCol="0">
            <a:spAutoFit/>
          </a:bodyPr>
          <a:lstStyle/>
          <a:p>
            <a:r>
              <a:rPr lang="nb-NO" dirty="0"/>
              <a:t>v/ Kristine Hanssen </a:t>
            </a:r>
          </a:p>
        </p:txBody>
      </p:sp>
    </p:spTree>
    <p:extLst>
      <p:ext uri="{BB962C8B-B14F-4D97-AF65-F5344CB8AC3E}">
        <p14:creationId xmlns:p14="http://schemas.microsoft.com/office/powerpoint/2010/main" val="386246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200" b="1" dirty="0"/>
              <a:t>Hjertekampen – app fra LHL </a:t>
            </a:r>
            <a:br>
              <a:rPr lang="nb-NO" sz="3200" b="1" dirty="0"/>
            </a:br>
            <a:br>
              <a:rPr lang="nb-NO" sz="3200" b="1" dirty="0"/>
            </a:br>
            <a:endParaRPr lang="nb-NO" sz="3200" b="1" dirty="0"/>
          </a:p>
        </p:txBody>
      </p:sp>
      <p:sp>
        <p:nvSpPr>
          <p:cNvPr id="6" name="Plassholder for innhold 5">
            <a:extLst>
              <a:ext uri="{FF2B5EF4-FFF2-40B4-BE49-F238E27FC236}">
                <a16:creationId xmlns:a16="http://schemas.microsoft.com/office/drawing/2014/main" id="{6D5BF1D1-83C2-4959-A420-D41B0CE56EFD}"/>
              </a:ext>
            </a:extLst>
          </p:cNvPr>
          <p:cNvSpPr>
            <a:spLocks noGrp="1"/>
          </p:cNvSpPr>
          <p:nvPr>
            <p:ph sz="half" idx="1"/>
          </p:nvPr>
        </p:nvSpPr>
        <p:spPr/>
        <p:txBody>
          <a:bodyPr/>
          <a:lstStyle/>
          <a:p>
            <a:pPr marL="0" indent="0">
              <a:buNone/>
            </a:pPr>
            <a:endParaRPr lang="nb-NO" dirty="0">
              <a:solidFill>
                <a:schemeClr val="tx1"/>
              </a:solidFill>
            </a:endParaRPr>
          </a:p>
          <a:p>
            <a:pPr marL="0" indent="0">
              <a:buNone/>
            </a:pPr>
            <a:endParaRPr lang="nb-NO" dirty="0">
              <a:solidFill>
                <a:schemeClr val="tx1"/>
              </a:solidFill>
            </a:endParaRPr>
          </a:p>
        </p:txBody>
      </p:sp>
      <p:pic>
        <p:nvPicPr>
          <p:cNvPr id="7" name="Picture 2" descr="Frisklivssentralen - Steinkjer kommune">
            <a:extLst>
              <a:ext uri="{FF2B5EF4-FFF2-40B4-BE49-F238E27FC236}">
                <a16:creationId xmlns:a16="http://schemas.microsoft.com/office/drawing/2014/main" id="{A40F8CD5-C4B0-4F16-B314-F2D7DC153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an være et bilde av 1 person og tekst">
            <a:extLst>
              <a:ext uri="{FF2B5EF4-FFF2-40B4-BE49-F238E27FC236}">
                <a16:creationId xmlns:a16="http://schemas.microsoft.com/office/drawing/2014/main" id="{F9C538FC-0C3C-4607-9294-5CFDFE8B4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48" y="2235618"/>
            <a:ext cx="8060904" cy="30662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735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t>Sprek med Sofia / Gym med Yngvar</a:t>
            </a:r>
            <a:br>
              <a:rPr lang="nb-NO" dirty="0"/>
            </a:br>
            <a:r>
              <a:rPr lang="nb-NO" dirty="0"/>
              <a:t>- finnes på NRK nett-tv </a:t>
            </a:r>
            <a:br>
              <a:rPr lang="nb-NO" dirty="0"/>
            </a:br>
            <a:br>
              <a:rPr lang="nb-NO" dirty="0"/>
            </a:br>
            <a:endParaRPr lang="nb-NO" dirty="0"/>
          </a:p>
        </p:txBody>
      </p:sp>
      <p:sp>
        <p:nvSpPr>
          <p:cNvPr id="6" name="Plassholder for innhold 5">
            <a:extLst>
              <a:ext uri="{FF2B5EF4-FFF2-40B4-BE49-F238E27FC236}">
                <a16:creationId xmlns:a16="http://schemas.microsoft.com/office/drawing/2014/main" id="{6D5BF1D1-83C2-4959-A420-D41B0CE56EFD}"/>
              </a:ext>
            </a:extLst>
          </p:cNvPr>
          <p:cNvSpPr>
            <a:spLocks noGrp="1"/>
          </p:cNvSpPr>
          <p:nvPr>
            <p:ph sz="half" idx="1"/>
          </p:nvPr>
        </p:nvSpPr>
        <p:spPr>
          <a:xfrm>
            <a:off x="457200" y="2250831"/>
            <a:ext cx="4038600" cy="3890544"/>
          </a:xfrm>
        </p:spPr>
        <p:txBody>
          <a:bodyPr/>
          <a:lstStyle/>
          <a:p>
            <a:pPr marL="0" indent="0">
              <a:buNone/>
            </a:pPr>
            <a:endParaRPr lang="nb-NO" dirty="0">
              <a:solidFill>
                <a:schemeClr val="tx1"/>
              </a:solidFill>
            </a:endParaRPr>
          </a:p>
          <a:p>
            <a:pPr marL="0" indent="0">
              <a:buNone/>
            </a:pPr>
            <a:endParaRPr lang="nb-NO" dirty="0">
              <a:solidFill>
                <a:schemeClr val="tx1"/>
              </a:solidFill>
            </a:endParaRPr>
          </a:p>
        </p:txBody>
      </p:sp>
      <p:pic>
        <p:nvPicPr>
          <p:cNvPr id="7" name="Picture 2" descr="Frisklivssentralen - Steinkjer kommune">
            <a:extLst>
              <a:ext uri="{FF2B5EF4-FFF2-40B4-BE49-F238E27FC236}">
                <a16:creationId xmlns:a16="http://schemas.microsoft.com/office/drawing/2014/main" id="{A40F8CD5-C4B0-4F16-B314-F2D7DC153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Sprek med Sofia – NRK TV">
            <a:extLst>
              <a:ext uri="{FF2B5EF4-FFF2-40B4-BE49-F238E27FC236}">
                <a16:creationId xmlns:a16="http://schemas.microsoft.com/office/drawing/2014/main" id="{4D397694-1BE3-47C4-9FF5-F3C33E981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56" y="2932495"/>
            <a:ext cx="3790144" cy="21319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1748" name="Picture 4" descr="https://gfx.nrk.no/1867z76dxFG1v-gM27grfAsnPITA3zNGjeceKg-0bi6g">
            <a:extLst>
              <a:ext uri="{FF2B5EF4-FFF2-40B4-BE49-F238E27FC236}">
                <a16:creationId xmlns:a16="http://schemas.microsoft.com/office/drawing/2014/main" id="{C31A356D-1508-4681-ABF0-279B03DD2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510" y="2932495"/>
            <a:ext cx="3784537" cy="21319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9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5400" b="1" dirty="0"/>
              <a:t>Fysioflix</a:t>
            </a:r>
            <a:br>
              <a:rPr lang="nb-NO" dirty="0"/>
            </a:br>
            <a:br>
              <a:rPr lang="nb-NO" sz="1800" dirty="0">
                <a:solidFill>
                  <a:schemeClr val="tx1"/>
                </a:solidFill>
              </a:rPr>
            </a:br>
            <a:r>
              <a:rPr lang="nb-NO" sz="1800" dirty="0">
                <a:solidFill>
                  <a:schemeClr val="tx1"/>
                </a:solidFill>
              </a:rPr>
              <a:t>Trening med fysioterapeut på nett </a:t>
            </a:r>
            <a:br>
              <a:rPr lang="nb-NO" sz="1800" dirty="0">
                <a:solidFill>
                  <a:schemeClr val="tx1"/>
                </a:solidFill>
              </a:rPr>
            </a:br>
            <a:r>
              <a:rPr lang="nb-NO" sz="1800" dirty="0">
                <a:solidFill>
                  <a:schemeClr val="tx1"/>
                </a:solidFill>
              </a:rPr>
              <a:t>- velg ditt nivå </a:t>
            </a:r>
            <a:endParaRPr lang="nb-NO" dirty="0">
              <a:solidFill>
                <a:schemeClr val="tx1"/>
              </a:solidFill>
            </a:endParaRPr>
          </a:p>
        </p:txBody>
      </p:sp>
      <p:sp>
        <p:nvSpPr>
          <p:cNvPr id="6" name="Plassholder for innhold 5">
            <a:extLst>
              <a:ext uri="{FF2B5EF4-FFF2-40B4-BE49-F238E27FC236}">
                <a16:creationId xmlns:a16="http://schemas.microsoft.com/office/drawing/2014/main" id="{6D5BF1D1-83C2-4959-A420-D41B0CE56EFD}"/>
              </a:ext>
            </a:extLst>
          </p:cNvPr>
          <p:cNvSpPr>
            <a:spLocks noGrp="1"/>
          </p:cNvSpPr>
          <p:nvPr>
            <p:ph sz="half" idx="1"/>
          </p:nvPr>
        </p:nvSpPr>
        <p:spPr>
          <a:xfrm>
            <a:off x="457200" y="2265336"/>
            <a:ext cx="4038600" cy="3890544"/>
          </a:xfrm>
        </p:spPr>
        <p:txBody>
          <a:bodyPr/>
          <a:lstStyle/>
          <a:p>
            <a:pPr marL="0" indent="0">
              <a:buNone/>
            </a:pPr>
            <a:endParaRPr lang="nb-NO" dirty="0">
              <a:solidFill>
                <a:schemeClr val="tx1"/>
              </a:solidFill>
            </a:endParaRPr>
          </a:p>
          <a:p>
            <a:pPr marL="0" indent="0">
              <a:buNone/>
            </a:pPr>
            <a:br>
              <a:rPr lang="nb-NO" dirty="0">
                <a:solidFill>
                  <a:schemeClr val="tx1"/>
                </a:solidFill>
              </a:rPr>
            </a:br>
            <a:br>
              <a:rPr lang="nb-NO" dirty="0">
                <a:solidFill>
                  <a:schemeClr val="tx1"/>
                </a:solidFill>
              </a:rPr>
            </a:br>
            <a:endParaRPr lang="nb-NO" dirty="0">
              <a:solidFill>
                <a:schemeClr val="tx1"/>
              </a:solidFill>
            </a:endParaRPr>
          </a:p>
          <a:p>
            <a:pPr marL="0" indent="0">
              <a:buNone/>
            </a:pPr>
            <a:endParaRPr lang="nb-NO" dirty="0">
              <a:solidFill>
                <a:schemeClr val="tx1"/>
              </a:solidFill>
            </a:endParaRPr>
          </a:p>
        </p:txBody>
      </p:sp>
      <p:pic>
        <p:nvPicPr>
          <p:cNvPr id="7" name="Picture 2" descr="Frisklivssentralen - Steinkjer kommune">
            <a:extLst>
              <a:ext uri="{FF2B5EF4-FFF2-40B4-BE49-F238E27FC236}">
                <a16:creationId xmlns:a16="http://schemas.microsoft.com/office/drawing/2014/main" id="{A40F8CD5-C4B0-4F16-B314-F2D7DC153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Fysioflix - Fysioterapi på nett">
            <a:extLst>
              <a:ext uri="{FF2B5EF4-FFF2-40B4-BE49-F238E27FC236}">
                <a16:creationId xmlns:a16="http://schemas.microsoft.com/office/drawing/2014/main" id="{C2E5C52D-DC46-4BA5-A8EF-18C44741D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647" y="2958664"/>
            <a:ext cx="5631109" cy="31674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Bilde 2">
            <a:extLst>
              <a:ext uri="{FF2B5EF4-FFF2-40B4-BE49-F238E27FC236}">
                <a16:creationId xmlns:a16="http://schemas.microsoft.com/office/drawing/2014/main" id="{519AD78E-99F7-4DFD-AE5D-A9091FD27303}"/>
              </a:ext>
            </a:extLst>
          </p:cNvPr>
          <p:cNvPicPr>
            <a:picLocks noChangeAspect="1"/>
          </p:cNvPicPr>
          <p:nvPr/>
        </p:nvPicPr>
        <p:blipFill>
          <a:blip r:embed="rId4"/>
          <a:stretch>
            <a:fillRect/>
          </a:stretch>
        </p:blipFill>
        <p:spPr>
          <a:xfrm>
            <a:off x="4337108" y="1025461"/>
            <a:ext cx="4572000" cy="1579321"/>
          </a:xfrm>
          <a:prstGeom prst="rect">
            <a:avLst/>
          </a:prstGeom>
          <a:ln>
            <a:noFill/>
          </a:ln>
          <a:effectLst>
            <a:softEdge rad="112500"/>
          </a:effectLst>
        </p:spPr>
      </p:pic>
    </p:spTree>
    <p:extLst>
      <p:ext uri="{BB962C8B-B14F-4D97-AF65-F5344CB8AC3E}">
        <p14:creationId xmlns:p14="http://schemas.microsoft.com/office/powerpoint/2010/main" val="4261117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893995"/>
            <a:ext cx="8229600" cy="565150"/>
          </a:xfrm>
        </p:spPr>
        <p:txBody>
          <a:bodyPr/>
          <a:lstStyle/>
          <a:p>
            <a:r>
              <a:rPr lang="nb-NO" sz="4400" b="1" dirty="0"/>
              <a:t>Små grep – store forskjeller! </a:t>
            </a:r>
            <a:br>
              <a:rPr lang="nb-NO" sz="3200" b="1" dirty="0"/>
            </a:br>
            <a:endParaRPr lang="nb-NO" dirty="0"/>
          </a:p>
        </p:txBody>
      </p:sp>
      <p:sp>
        <p:nvSpPr>
          <p:cNvPr id="5" name="Plassholder for innhold 4">
            <a:extLst>
              <a:ext uri="{FF2B5EF4-FFF2-40B4-BE49-F238E27FC236}">
                <a16:creationId xmlns:a16="http://schemas.microsoft.com/office/drawing/2014/main" id="{D92F089B-4111-49A2-8250-C6D332C2A3F0}"/>
              </a:ext>
            </a:extLst>
          </p:cNvPr>
          <p:cNvSpPr>
            <a:spLocks noGrp="1"/>
          </p:cNvSpPr>
          <p:nvPr>
            <p:ph idx="1"/>
          </p:nvPr>
        </p:nvSpPr>
        <p:spPr/>
        <p:txBody>
          <a:bodyPr/>
          <a:lstStyle/>
          <a:p>
            <a:pPr marL="0" indent="0">
              <a:buNone/>
            </a:pPr>
            <a:r>
              <a:rPr lang="nb-NO" sz="3200" b="1" dirty="0">
                <a:solidFill>
                  <a:schemeClr val="tx1"/>
                </a:solidFill>
              </a:rPr>
              <a:t>Hverdagsaktivitet</a:t>
            </a:r>
            <a:r>
              <a:rPr lang="nb-NO" sz="3200" dirty="0">
                <a:solidFill>
                  <a:schemeClr val="tx1"/>
                </a:solidFill>
              </a:rPr>
              <a:t> viktig for å redusere stillesitting og øke aktiviteten</a:t>
            </a:r>
            <a:br>
              <a:rPr lang="nb-NO" sz="3200" dirty="0">
                <a:solidFill>
                  <a:schemeClr val="tx1"/>
                </a:solidFill>
              </a:rPr>
            </a:br>
            <a:endParaRPr lang="nb-NO" sz="2800" dirty="0">
              <a:solidFill>
                <a:schemeClr val="tx1"/>
              </a:solidFill>
            </a:endParaRPr>
          </a:p>
          <a:p>
            <a:pPr>
              <a:buFont typeface="Wingdings" panose="05000000000000000000" pitchFamily="2" charset="2"/>
              <a:buChar char="v"/>
            </a:pPr>
            <a:r>
              <a:rPr lang="nb-NO" dirty="0">
                <a:solidFill>
                  <a:schemeClr val="tx1"/>
                </a:solidFill>
              </a:rPr>
              <a:t>Hus- og hagearbeid</a:t>
            </a:r>
          </a:p>
          <a:p>
            <a:pPr>
              <a:buFont typeface="Wingdings" panose="05000000000000000000" pitchFamily="2" charset="2"/>
              <a:buChar char="v"/>
            </a:pPr>
            <a:r>
              <a:rPr lang="nb-NO" dirty="0">
                <a:solidFill>
                  <a:schemeClr val="tx1"/>
                </a:solidFill>
              </a:rPr>
              <a:t>Trappegang</a:t>
            </a:r>
          </a:p>
          <a:p>
            <a:pPr>
              <a:buFont typeface="Wingdings" panose="05000000000000000000" pitchFamily="2" charset="2"/>
              <a:buChar char="v"/>
            </a:pPr>
            <a:r>
              <a:rPr lang="nb-NO" dirty="0">
                <a:solidFill>
                  <a:schemeClr val="tx1"/>
                </a:solidFill>
              </a:rPr>
              <a:t>Aktiv transport</a:t>
            </a:r>
            <a:endParaRPr lang="nb-NO" b="1" dirty="0">
              <a:solidFill>
                <a:schemeClr val="tx1"/>
              </a:solidFill>
            </a:endParaRPr>
          </a:p>
          <a:p>
            <a:pPr>
              <a:buFont typeface="Wingdings" panose="05000000000000000000" pitchFamily="2" charset="2"/>
              <a:buChar char="v"/>
            </a:pPr>
            <a:endParaRPr lang="nb-NO" sz="3200" dirty="0">
              <a:solidFill>
                <a:schemeClr val="tx1"/>
              </a:solidFill>
            </a:endParaRPr>
          </a:p>
        </p:txBody>
      </p:sp>
      <p:sp>
        <p:nvSpPr>
          <p:cNvPr id="6" name="Rektangel 5">
            <a:extLst>
              <a:ext uri="{FF2B5EF4-FFF2-40B4-BE49-F238E27FC236}">
                <a16:creationId xmlns:a16="http://schemas.microsoft.com/office/drawing/2014/main" id="{2196BF95-2AA6-4FC7-A031-DE6DDA55F1A8}"/>
              </a:ext>
            </a:extLst>
          </p:cNvPr>
          <p:cNvSpPr/>
          <p:nvPr/>
        </p:nvSpPr>
        <p:spPr>
          <a:xfrm rot="502469">
            <a:off x="6074104" y="2687761"/>
            <a:ext cx="2775782" cy="1077218"/>
          </a:xfrm>
          <a:prstGeom prst="rect">
            <a:avLst/>
          </a:prstGeom>
        </p:spPr>
        <p:txBody>
          <a:bodyPr wrap="square">
            <a:spAutoFit/>
          </a:bodyPr>
          <a:lstStyle/>
          <a:p>
            <a:pPr marL="0" indent="0">
              <a:buNone/>
            </a:pPr>
            <a:r>
              <a:rPr lang="nb-NO" sz="3200" b="1" dirty="0"/>
              <a:t>All bevegelse er positivt</a:t>
            </a:r>
          </a:p>
        </p:txBody>
      </p:sp>
      <p:pic>
        <p:nvPicPr>
          <p:cNvPr id="5122" name="Picture 2" descr="Bilderesultat for hverdagsaktivitet">
            <a:extLst>
              <a:ext uri="{FF2B5EF4-FFF2-40B4-BE49-F238E27FC236}">
                <a16:creationId xmlns:a16="http://schemas.microsoft.com/office/drawing/2014/main" id="{E30C8E0C-2A52-44D9-8771-045CCCE39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752" y="4008769"/>
            <a:ext cx="2834096" cy="26039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Bilderesultat for gÃ¥ i trapp">
            <a:extLst>
              <a:ext uri="{FF2B5EF4-FFF2-40B4-BE49-F238E27FC236}">
                <a16:creationId xmlns:a16="http://schemas.microsoft.com/office/drawing/2014/main" id="{016AE297-02ED-4EE2-8F8D-1CB3E4051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46" y="5089631"/>
            <a:ext cx="2709097" cy="15231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AutoShape 6" descr="Bilderesultat for walk">
            <a:extLst>
              <a:ext uri="{FF2B5EF4-FFF2-40B4-BE49-F238E27FC236}">
                <a16:creationId xmlns:a16="http://schemas.microsoft.com/office/drawing/2014/main" id="{25A5B3E0-D2A4-4B5B-BB97-672778E2084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8" name="AutoShape 8" descr="Bilderesultat for walk">
            <a:extLst>
              <a:ext uri="{FF2B5EF4-FFF2-40B4-BE49-F238E27FC236}">
                <a16:creationId xmlns:a16="http://schemas.microsoft.com/office/drawing/2014/main" id="{C6CB5CC6-BE25-4E81-AB51-4276D20D7C3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5130" name="Picture 10" descr="Bilderesultat for walk">
            <a:extLst>
              <a:ext uri="{FF2B5EF4-FFF2-40B4-BE49-F238E27FC236}">
                <a16:creationId xmlns:a16="http://schemas.microsoft.com/office/drawing/2014/main" id="{329D3653-9C14-43BE-A4BF-DBBF06A247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082" y="3961372"/>
            <a:ext cx="2568450" cy="17136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221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21408838">
            <a:off x="466546" y="846256"/>
            <a:ext cx="8229600" cy="565150"/>
          </a:xfrm>
        </p:spPr>
        <p:txBody>
          <a:bodyPr/>
          <a:lstStyle/>
          <a:p>
            <a:r>
              <a:rPr lang="nb-NO" sz="4800" b="1" dirty="0"/>
              <a:t>Ta trappene! </a:t>
            </a:r>
          </a:p>
        </p:txBody>
      </p:sp>
      <p:pic>
        <p:nvPicPr>
          <p:cNvPr id="5" name="Plassholder for inn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1" y="1837426"/>
            <a:ext cx="7460880" cy="4196745"/>
          </a:xfrm>
          <a:prstGeom prst="rect">
            <a:avLst/>
          </a:prstGeom>
          <a:ln>
            <a:noFill/>
          </a:ln>
          <a:effectLst>
            <a:softEdge rad="112500"/>
          </a:effectLst>
        </p:spPr>
      </p:pic>
      <p:pic>
        <p:nvPicPr>
          <p:cNvPr id="4" name="Picture 2" descr="Frisklivssentralen - Steinkjer kommune">
            <a:extLst>
              <a:ext uri="{FF2B5EF4-FFF2-40B4-BE49-F238E27FC236}">
                <a16:creationId xmlns:a16="http://schemas.microsoft.com/office/drawing/2014/main" id="{7F36FAF6-8E8E-4A46-BC20-DB5C7DC77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871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216762">
            <a:off x="615177" y="880345"/>
            <a:ext cx="8037118" cy="565150"/>
          </a:xfrm>
        </p:spPr>
        <p:txBody>
          <a:bodyPr/>
          <a:lstStyle/>
          <a:p>
            <a:pPr algn="ctr"/>
            <a:r>
              <a:rPr lang="nb-NO" sz="4400" b="1" dirty="0"/>
              <a:t>Parker litt lengre fra butikken</a:t>
            </a:r>
          </a:p>
        </p:txBody>
      </p:sp>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2823" y="1791484"/>
            <a:ext cx="6144237" cy="4127325"/>
          </a:xfrm>
          <a:prstGeom prst="rect">
            <a:avLst/>
          </a:prstGeom>
          <a:ln>
            <a:noFill/>
          </a:ln>
          <a:effectLst>
            <a:softEdge rad="112500"/>
          </a:effectLst>
        </p:spPr>
      </p:pic>
      <p:pic>
        <p:nvPicPr>
          <p:cNvPr id="5" name="Picture 2" descr="Frisklivssentralen - Steinkjer kommune">
            <a:extLst>
              <a:ext uri="{FF2B5EF4-FFF2-40B4-BE49-F238E27FC236}">
                <a16:creationId xmlns:a16="http://schemas.microsoft.com/office/drawing/2014/main" id="{5D496814-08C5-44E0-A2A2-39D48863A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221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20381579">
            <a:off x="145937" y="2209231"/>
            <a:ext cx="4566492" cy="565150"/>
          </a:xfrm>
        </p:spPr>
        <p:txBody>
          <a:bodyPr/>
          <a:lstStyle/>
          <a:p>
            <a:r>
              <a:rPr lang="nb-NO" sz="4800" b="1" dirty="0"/>
              <a:t>Stå på ett bein mens du pusser tennene</a:t>
            </a:r>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2882" y="928594"/>
            <a:ext cx="2803585" cy="5130743"/>
          </a:xfrm>
          <a:prstGeom prst="rect">
            <a:avLst/>
          </a:prstGeom>
        </p:spPr>
      </p:pic>
      <p:pic>
        <p:nvPicPr>
          <p:cNvPr id="4" name="Picture 2" descr="Frisklivssentralen - Steinkjer kommune">
            <a:extLst>
              <a:ext uri="{FF2B5EF4-FFF2-40B4-BE49-F238E27FC236}">
                <a16:creationId xmlns:a16="http://schemas.microsoft.com/office/drawing/2014/main" id="{A18D97E8-5165-435F-BC69-492F7A951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011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1140647">
            <a:off x="5655425" y="1993235"/>
            <a:ext cx="3019267" cy="297353"/>
          </a:xfrm>
        </p:spPr>
        <p:txBody>
          <a:bodyPr/>
          <a:lstStyle/>
          <a:p>
            <a:r>
              <a:rPr lang="nb-NO" sz="4800" b="1" dirty="0"/>
              <a:t>Bruk bilen mindre</a:t>
            </a:r>
          </a:p>
        </p:txBody>
      </p:sp>
      <p:pic>
        <p:nvPicPr>
          <p:cNvPr id="6" name="Bil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18006">
            <a:off x="960932" y="953837"/>
            <a:ext cx="4083884" cy="2725992"/>
          </a:xfrm>
          <a:prstGeom prst="rect">
            <a:avLst/>
          </a:prstGeom>
          <a:ln>
            <a:noFill/>
          </a:ln>
          <a:effectLst>
            <a:softEdge rad="112500"/>
          </a:effectLst>
        </p:spPr>
      </p:pic>
      <p:pic>
        <p:nvPicPr>
          <p:cNvPr id="5" name="Bilde 4"/>
          <p:cNvPicPr>
            <a:picLocks noChangeAspect="1"/>
          </p:cNvPicPr>
          <p:nvPr/>
        </p:nvPicPr>
        <p:blipFill rotWithShape="1">
          <a:blip r:embed="rId3">
            <a:extLst>
              <a:ext uri="{28A0092B-C50C-407E-A947-70E740481C1C}">
                <a14:useLocalDpi xmlns:a14="http://schemas.microsoft.com/office/drawing/2010/main" val="0"/>
              </a:ext>
            </a:extLst>
          </a:blip>
          <a:srcRect l="17390" t="31791" r="15845" b="27690"/>
          <a:stretch/>
        </p:blipFill>
        <p:spPr>
          <a:xfrm>
            <a:off x="3234906" y="3842557"/>
            <a:ext cx="4071668" cy="2471013"/>
          </a:xfrm>
          <a:prstGeom prst="rect">
            <a:avLst/>
          </a:prstGeom>
          <a:ln>
            <a:noFill/>
          </a:ln>
          <a:effectLst>
            <a:softEdge rad="112500"/>
          </a:effectLst>
        </p:spPr>
      </p:pic>
      <p:pic>
        <p:nvPicPr>
          <p:cNvPr id="7" name="Picture 2" descr="Frisklivssentralen - Steinkjer kommune">
            <a:extLst>
              <a:ext uri="{FF2B5EF4-FFF2-40B4-BE49-F238E27FC236}">
                <a16:creationId xmlns:a16="http://schemas.microsoft.com/office/drawing/2014/main" id="{B9FC8EEC-41F2-4B76-B938-8D583FF98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52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21290528">
            <a:off x="457199" y="1701023"/>
            <a:ext cx="8229600" cy="565150"/>
          </a:xfrm>
        </p:spPr>
        <p:txBody>
          <a:bodyPr/>
          <a:lstStyle/>
          <a:p>
            <a:r>
              <a:rPr lang="nb-NO" sz="4800" b="1" dirty="0"/>
              <a:t>Lur inn noen knebøy</a:t>
            </a:r>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96239">
            <a:off x="529439" y="2746704"/>
            <a:ext cx="3848817" cy="2553049"/>
          </a:xfrm>
          <a:prstGeom prst="rect">
            <a:avLst/>
          </a:prstGeom>
          <a:ln>
            <a:noFill/>
          </a:ln>
          <a:effectLst>
            <a:softEdge rad="112500"/>
          </a:effectLst>
        </p:spPr>
      </p:pic>
      <p:pic>
        <p:nvPicPr>
          <p:cNvPr id="6" name="Bilde 5"/>
          <p:cNvPicPr>
            <a:picLocks noChangeAspect="1"/>
          </p:cNvPicPr>
          <p:nvPr/>
        </p:nvPicPr>
        <p:blipFill rotWithShape="1">
          <a:blip r:embed="rId3">
            <a:extLst>
              <a:ext uri="{28A0092B-C50C-407E-A947-70E740481C1C}">
                <a14:useLocalDpi xmlns:a14="http://schemas.microsoft.com/office/drawing/2010/main" val="0"/>
              </a:ext>
            </a:extLst>
          </a:blip>
          <a:srcRect l="52927" t="32983" r="1784" b="23914"/>
          <a:stretch/>
        </p:blipFill>
        <p:spPr>
          <a:xfrm rot="162848">
            <a:off x="4777059" y="2578726"/>
            <a:ext cx="3625197" cy="2889004"/>
          </a:xfrm>
          <a:prstGeom prst="rect">
            <a:avLst/>
          </a:prstGeom>
          <a:ln>
            <a:noFill/>
          </a:ln>
          <a:effectLst>
            <a:softEdge rad="112500"/>
          </a:effectLst>
        </p:spPr>
      </p:pic>
      <p:pic>
        <p:nvPicPr>
          <p:cNvPr id="7" name="Picture 2" descr="Frisklivssentralen - Steinkjer kommune">
            <a:extLst>
              <a:ext uri="{FF2B5EF4-FFF2-40B4-BE49-F238E27FC236}">
                <a16:creationId xmlns:a16="http://schemas.microsoft.com/office/drawing/2014/main" id="{11D5F484-3415-4748-B759-EB5992D409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326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20352559">
            <a:off x="45720" y="1045656"/>
            <a:ext cx="4658264" cy="565150"/>
          </a:xfrm>
        </p:spPr>
        <p:txBody>
          <a:bodyPr/>
          <a:lstStyle/>
          <a:p>
            <a:r>
              <a:rPr lang="nb-NO" sz="3600" b="1" dirty="0"/>
              <a:t>Armhevinger mot kjøkkenbenken mens du venter på kaffen</a:t>
            </a:r>
          </a:p>
        </p:txBody>
      </p:sp>
      <p:pic>
        <p:nvPicPr>
          <p:cNvPr id="5" name="Bilde 4"/>
          <p:cNvPicPr>
            <a:picLocks noChangeAspect="1"/>
          </p:cNvPicPr>
          <p:nvPr/>
        </p:nvPicPr>
        <p:blipFill rotWithShape="1">
          <a:blip r:embed="rId2">
            <a:extLst>
              <a:ext uri="{28A0092B-C50C-407E-A947-70E740481C1C}">
                <a14:useLocalDpi xmlns:a14="http://schemas.microsoft.com/office/drawing/2010/main" val="0"/>
              </a:ext>
            </a:extLst>
          </a:blip>
          <a:srcRect l="139" t="24663" r="50279" b="24246"/>
          <a:stretch/>
        </p:blipFill>
        <p:spPr>
          <a:xfrm>
            <a:off x="1374366" y="3191774"/>
            <a:ext cx="3779133" cy="3260785"/>
          </a:xfrm>
          <a:prstGeom prst="rect">
            <a:avLst/>
          </a:prstGeom>
          <a:ln>
            <a:noFill/>
          </a:ln>
          <a:effectLst>
            <a:softEdge rad="112500"/>
          </a:effectLst>
        </p:spPr>
      </p:pic>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564" y="1328231"/>
            <a:ext cx="3512715" cy="2346384"/>
          </a:xfrm>
          <a:prstGeom prst="rect">
            <a:avLst/>
          </a:prstGeom>
          <a:ln>
            <a:noFill/>
          </a:ln>
          <a:effectLst>
            <a:softEdge rad="112500"/>
          </a:effectLst>
        </p:spPr>
      </p:pic>
      <p:pic>
        <p:nvPicPr>
          <p:cNvPr id="6" name="Picture 2" descr="Frisklivssentralen - Steinkjer kommune">
            <a:extLst>
              <a:ext uri="{FF2B5EF4-FFF2-40B4-BE49-F238E27FC236}">
                <a16:creationId xmlns:a16="http://schemas.microsoft.com/office/drawing/2014/main" id="{567BAA3B-9E22-48C2-B9B7-96585DDD4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694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p:cNvSpPr>
            <a:spLocks noGrp="1"/>
          </p:cNvSpPr>
          <p:nvPr>
            <p:ph type="subTitle" idx="1"/>
          </p:nvPr>
        </p:nvSpPr>
        <p:spPr>
          <a:xfrm>
            <a:off x="457200" y="1929639"/>
            <a:ext cx="4408098" cy="3806928"/>
          </a:xfrm>
        </p:spPr>
        <p:txBody>
          <a:bodyPr/>
          <a:lstStyle/>
          <a:p>
            <a:pPr>
              <a:buFont typeface="Wingdings" panose="05000000000000000000" pitchFamily="2" charset="2"/>
              <a:buChar char="v"/>
            </a:pPr>
            <a:r>
              <a:rPr lang="nb-NO" sz="2000" dirty="0">
                <a:solidFill>
                  <a:schemeClr val="tx1"/>
                </a:solidFill>
              </a:rPr>
              <a:t>Store endringer i krav til fysisk aktivitet</a:t>
            </a:r>
          </a:p>
          <a:p>
            <a:endParaRPr lang="nb-NO" sz="2000" dirty="0">
              <a:solidFill>
                <a:schemeClr val="tx1"/>
              </a:solidFill>
            </a:endParaRPr>
          </a:p>
        </p:txBody>
      </p:sp>
      <p:sp>
        <p:nvSpPr>
          <p:cNvPr id="3" name="Tittel 2"/>
          <p:cNvSpPr>
            <a:spLocks noGrp="1"/>
          </p:cNvSpPr>
          <p:nvPr>
            <p:ph type="title"/>
          </p:nvPr>
        </p:nvSpPr>
        <p:spPr/>
        <p:txBody>
          <a:bodyPr/>
          <a:lstStyle/>
          <a:p>
            <a:r>
              <a:rPr lang="nb-NO" sz="3600" dirty="0"/>
              <a:t>Fysisk aktivitet i et tidsperspektiv</a:t>
            </a:r>
            <a:br>
              <a:rPr lang="nb-NO" b="1" dirty="0"/>
            </a:br>
            <a:endParaRPr lang="nb-NO" dirty="0"/>
          </a:p>
        </p:txBody>
      </p:sp>
      <p:sp>
        <p:nvSpPr>
          <p:cNvPr id="5" name="Plassholder for lysbildenummer 4"/>
          <p:cNvSpPr>
            <a:spLocks noGrp="1"/>
          </p:cNvSpPr>
          <p:nvPr>
            <p:ph type="sldNum" sz="quarter" idx="11"/>
          </p:nvPr>
        </p:nvSpPr>
        <p:spPr/>
        <p:txBody>
          <a:bodyPr/>
          <a:lstStyle/>
          <a:p>
            <a:fld id="{8647327E-198A-4C7A-9B50-EDDE4402DA43}" type="slidenum">
              <a:rPr lang="en-US" altLang="nb-NO" smtClean="0"/>
              <a:pPr/>
              <a:t>2</a:t>
            </a:fld>
            <a:endParaRPr lang="en-US" altLang="nb-NO"/>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74" y="2665562"/>
            <a:ext cx="3637133" cy="2707645"/>
          </a:xfrm>
          <a:prstGeom prst="rect">
            <a:avLst/>
          </a:prstGeom>
          <a:ln>
            <a:noFill/>
          </a:ln>
          <a:effectLst>
            <a:softEdge rad="112500"/>
          </a:effectLst>
        </p:spPr>
      </p:pic>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5715" y="2665562"/>
            <a:ext cx="4067825" cy="2707645"/>
          </a:xfrm>
          <a:prstGeom prst="rect">
            <a:avLst/>
          </a:prstGeom>
          <a:ln>
            <a:noFill/>
          </a:ln>
          <a:effectLst>
            <a:softEdge rad="112500"/>
          </a:effectLst>
        </p:spPr>
      </p:pic>
      <p:pic>
        <p:nvPicPr>
          <p:cNvPr id="3074" name="Picture 2" descr="Frisklivssentralen - Steinkjer kommune">
            <a:extLst>
              <a:ext uri="{FF2B5EF4-FFF2-40B4-BE49-F238E27FC236}">
                <a16:creationId xmlns:a16="http://schemas.microsoft.com/office/drawing/2014/main" id="{595330FE-B720-4DB9-A47F-34036BC0DA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315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08683" y="754903"/>
            <a:ext cx="6216242" cy="964181"/>
          </a:xfrm>
        </p:spPr>
        <p:txBody>
          <a:bodyPr/>
          <a:lstStyle/>
          <a:p>
            <a:pPr algn="ctr"/>
            <a:r>
              <a:rPr lang="nb-NO" sz="4800" b="1" dirty="0"/>
              <a:t>Men hvordan komme i gang? </a:t>
            </a:r>
          </a:p>
        </p:txBody>
      </p:sp>
      <p:sp>
        <p:nvSpPr>
          <p:cNvPr id="3" name="Plassholder for innhold 2"/>
          <p:cNvSpPr>
            <a:spLocks noGrp="1"/>
          </p:cNvSpPr>
          <p:nvPr>
            <p:ph idx="1"/>
          </p:nvPr>
        </p:nvSpPr>
        <p:spPr>
          <a:xfrm>
            <a:off x="1268834" y="5315032"/>
            <a:ext cx="6295939" cy="2801599"/>
          </a:xfrm>
        </p:spPr>
        <p:txBody>
          <a:bodyPr/>
          <a:lstStyle/>
          <a:p>
            <a:pPr marL="0" indent="0">
              <a:buNone/>
            </a:pPr>
            <a:endParaRPr lang="nb-NO" dirty="0">
              <a:solidFill>
                <a:schemeClr val="tx1"/>
              </a:solidFill>
            </a:endParaRPr>
          </a:p>
          <a:p>
            <a:pPr marL="0" indent="0" algn="ctr">
              <a:buNone/>
            </a:pPr>
            <a:r>
              <a:rPr lang="nb-NO" sz="4800" b="1" dirty="0">
                <a:solidFill>
                  <a:srgbClr val="73264D"/>
                </a:solidFill>
              </a:rPr>
              <a:t>Hva motiverer deg? </a:t>
            </a:r>
          </a:p>
        </p:txBody>
      </p:sp>
      <p:pic>
        <p:nvPicPr>
          <p:cNvPr id="9" name="Picture 2" descr="Frisklivssentralen - Steinkjer kommune">
            <a:extLst>
              <a:ext uri="{FF2B5EF4-FFF2-40B4-BE49-F238E27FC236}">
                <a16:creationId xmlns:a16="http://schemas.microsoft.com/office/drawing/2014/main" id="{2A054F20-DBCF-4A26-8EE6-DB4DF5C17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5 TIPS FOR Å KOMME I GANG MED TRENINGEN - Entirebody - Your online coach">
            <a:extLst>
              <a:ext uri="{FF2B5EF4-FFF2-40B4-BE49-F238E27FC236}">
                <a16:creationId xmlns:a16="http://schemas.microsoft.com/office/drawing/2014/main" id="{C2EFB967-0F61-424D-93B3-5B3E3103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787" y="2357388"/>
            <a:ext cx="5258034" cy="295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800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57200" y="1747838"/>
            <a:ext cx="5340378" cy="4229100"/>
          </a:xfrm>
        </p:spPr>
        <p:txBody>
          <a:bodyPr/>
          <a:lstStyle/>
          <a:p>
            <a:pPr>
              <a:buFont typeface="Wingdings" panose="05000000000000000000" pitchFamily="2" charset="2"/>
              <a:buChar char="v"/>
            </a:pPr>
            <a:r>
              <a:rPr lang="nb-NO" dirty="0">
                <a:solidFill>
                  <a:schemeClr val="tx1"/>
                </a:solidFill>
              </a:rPr>
              <a:t>Start i dag</a:t>
            </a:r>
          </a:p>
          <a:p>
            <a:pPr>
              <a:buFont typeface="Wingdings" panose="05000000000000000000" pitchFamily="2" charset="2"/>
              <a:buChar char="v"/>
            </a:pPr>
            <a:r>
              <a:rPr lang="nb-NO" dirty="0">
                <a:solidFill>
                  <a:schemeClr val="tx1"/>
                </a:solidFill>
              </a:rPr>
              <a:t>Øk gradvis </a:t>
            </a:r>
          </a:p>
          <a:p>
            <a:pPr>
              <a:buFont typeface="Wingdings" panose="05000000000000000000" pitchFamily="2" charset="2"/>
              <a:buChar char="v"/>
            </a:pPr>
            <a:r>
              <a:rPr lang="nb-NO" dirty="0">
                <a:solidFill>
                  <a:schemeClr val="tx1"/>
                </a:solidFill>
              </a:rPr>
              <a:t>Ta bevisste valg på forhånd – bestem deg for konkrete ting du vil gjøre </a:t>
            </a:r>
          </a:p>
          <a:p>
            <a:pPr>
              <a:buFont typeface="Wingdings" panose="05000000000000000000" pitchFamily="2" charset="2"/>
              <a:buChar char="v"/>
            </a:pPr>
            <a:r>
              <a:rPr lang="nb-NO" dirty="0">
                <a:solidFill>
                  <a:schemeClr val="tx1"/>
                </a:solidFill>
              </a:rPr>
              <a:t>Lag gjerne en aktivitetsplan</a:t>
            </a:r>
          </a:p>
          <a:p>
            <a:pPr>
              <a:buFont typeface="Wingdings" panose="05000000000000000000" pitchFamily="2" charset="2"/>
              <a:buChar char="v"/>
            </a:pPr>
            <a:r>
              <a:rPr lang="nb-NO" dirty="0">
                <a:solidFill>
                  <a:schemeClr val="tx1"/>
                </a:solidFill>
              </a:rPr>
              <a:t>Knytt aktivitet til noe som er viktig for deg</a:t>
            </a:r>
          </a:p>
          <a:p>
            <a:pPr>
              <a:buFont typeface="Wingdings" panose="05000000000000000000" pitchFamily="2" charset="2"/>
              <a:buChar char="v"/>
            </a:pPr>
            <a:r>
              <a:rPr lang="nb-NO" dirty="0">
                <a:solidFill>
                  <a:schemeClr val="tx1"/>
                </a:solidFill>
              </a:rPr>
              <a:t>Vær bevisst hvordan du omtaler fysisk aktivitet </a:t>
            </a:r>
          </a:p>
          <a:p>
            <a:pPr marL="0" indent="0">
              <a:buNone/>
            </a:pPr>
            <a:endParaRPr lang="nb-NO" dirty="0">
              <a:solidFill>
                <a:schemeClr val="tx1"/>
              </a:solidFill>
            </a:endParaRPr>
          </a:p>
          <a:p>
            <a:pPr marL="0" indent="0">
              <a:buNone/>
            </a:pPr>
            <a:endParaRPr lang="nb-NO" dirty="0">
              <a:solidFill>
                <a:schemeClr val="tx1"/>
              </a:solidFill>
            </a:endParaRPr>
          </a:p>
        </p:txBody>
      </p:sp>
      <p:sp>
        <p:nvSpPr>
          <p:cNvPr id="5" name="Rektangel 4"/>
          <p:cNvSpPr/>
          <p:nvPr/>
        </p:nvSpPr>
        <p:spPr>
          <a:xfrm rot="1340742">
            <a:off x="6126855" y="2732393"/>
            <a:ext cx="2230670" cy="461665"/>
          </a:xfrm>
          <a:prstGeom prst="rect">
            <a:avLst/>
          </a:prstGeom>
        </p:spPr>
        <p:txBody>
          <a:bodyPr wrap="square">
            <a:spAutoFit/>
          </a:bodyPr>
          <a:lstStyle/>
          <a:p>
            <a:r>
              <a:rPr lang="nb-NO" sz="2400" b="1" dirty="0"/>
              <a:t>Meningsfullt</a:t>
            </a:r>
            <a:endParaRPr lang="nb-NO" b="1" dirty="0"/>
          </a:p>
        </p:txBody>
      </p:sp>
      <p:sp>
        <p:nvSpPr>
          <p:cNvPr id="6" name="Rektangel 5"/>
          <p:cNvSpPr/>
          <p:nvPr/>
        </p:nvSpPr>
        <p:spPr>
          <a:xfrm rot="21187463">
            <a:off x="5782823" y="1879700"/>
            <a:ext cx="2230670" cy="461665"/>
          </a:xfrm>
          <a:prstGeom prst="rect">
            <a:avLst/>
          </a:prstGeom>
        </p:spPr>
        <p:txBody>
          <a:bodyPr wrap="square">
            <a:spAutoFit/>
          </a:bodyPr>
          <a:lstStyle/>
          <a:p>
            <a:r>
              <a:rPr lang="nb-NO" sz="2400" b="1" dirty="0"/>
              <a:t>Motiverende</a:t>
            </a:r>
          </a:p>
        </p:txBody>
      </p:sp>
      <p:sp>
        <p:nvSpPr>
          <p:cNvPr id="7" name="Rektangel 6"/>
          <p:cNvSpPr/>
          <p:nvPr/>
        </p:nvSpPr>
        <p:spPr>
          <a:xfrm rot="567443">
            <a:off x="7246197" y="2453681"/>
            <a:ext cx="2230670" cy="461665"/>
          </a:xfrm>
          <a:prstGeom prst="rect">
            <a:avLst/>
          </a:prstGeom>
        </p:spPr>
        <p:txBody>
          <a:bodyPr wrap="square">
            <a:spAutoFit/>
          </a:bodyPr>
          <a:lstStyle/>
          <a:p>
            <a:r>
              <a:rPr lang="nb-NO" sz="2400" b="1" dirty="0"/>
              <a:t>Mestring</a:t>
            </a:r>
          </a:p>
        </p:txBody>
      </p:sp>
      <p:pic>
        <p:nvPicPr>
          <p:cNvPr id="8" name="Bil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1662" y="3468812"/>
            <a:ext cx="2906292" cy="1939950"/>
          </a:xfrm>
          <a:prstGeom prst="rect">
            <a:avLst/>
          </a:prstGeom>
          <a:ln>
            <a:noFill/>
          </a:ln>
          <a:effectLst>
            <a:softEdge rad="112500"/>
          </a:effectLst>
        </p:spPr>
      </p:pic>
      <p:pic>
        <p:nvPicPr>
          <p:cNvPr id="9" name="Picture 2" descr="Frisklivssentralen - Steinkjer kommune">
            <a:extLst>
              <a:ext uri="{FF2B5EF4-FFF2-40B4-BE49-F238E27FC236}">
                <a16:creationId xmlns:a16="http://schemas.microsoft.com/office/drawing/2014/main" id="{2A054F20-DBCF-4A26-8EE6-DB4DF5C17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10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t>Tips til hvordan man kan motivere seg selv </a:t>
            </a:r>
          </a:p>
        </p:txBody>
      </p:sp>
      <p:sp>
        <p:nvSpPr>
          <p:cNvPr id="3" name="Plassholder for innhold 2"/>
          <p:cNvSpPr>
            <a:spLocks noGrp="1"/>
          </p:cNvSpPr>
          <p:nvPr>
            <p:ph idx="1"/>
          </p:nvPr>
        </p:nvSpPr>
        <p:spPr>
          <a:xfrm>
            <a:off x="457200" y="1747838"/>
            <a:ext cx="7004649" cy="4229100"/>
          </a:xfrm>
        </p:spPr>
        <p:txBody>
          <a:bodyPr/>
          <a:lstStyle/>
          <a:p>
            <a:pPr>
              <a:buFont typeface="Wingdings" panose="05000000000000000000" pitchFamily="2" charset="2"/>
              <a:buChar char="v"/>
            </a:pPr>
            <a:r>
              <a:rPr lang="nb-NO" dirty="0">
                <a:solidFill>
                  <a:schemeClr val="tx1"/>
                </a:solidFill>
              </a:rPr>
              <a:t>Sett deg mål</a:t>
            </a:r>
          </a:p>
          <a:p>
            <a:pPr>
              <a:buFont typeface="Wingdings" panose="05000000000000000000" pitchFamily="2" charset="2"/>
              <a:buChar char="v"/>
            </a:pPr>
            <a:r>
              <a:rPr lang="nb-NO" dirty="0">
                <a:solidFill>
                  <a:schemeClr val="tx1"/>
                </a:solidFill>
              </a:rPr>
              <a:t>Lage fast avtale med venn/venninne = forpliktende</a:t>
            </a:r>
          </a:p>
          <a:p>
            <a:pPr>
              <a:buFont typeface="Wingdings" panose="05000000000000000000" pitchFamily="2" charset="2"/>
              <a:buChar char="v"/>
            </a:pPr>
            <a:r>
              <a:rPr lang="nb-NO" dirty="0">
                <a:solidFill>
                  <a:schemeClr val="tx1"/>
                </a:solidFill>
              </a:rPr>
              <a:t>Prøv noe nytt </a:t>
            </a:r>
          </a:p>
          <a:p>
            <a:pPr>
              <a:buFont typeface="Wingdings" panose="05000000000000000000" pitchFamily="2" charset="2"/>
              <a:buChar char="v"/>
            </a:pPr>
            <a:r>
              <a:rPr lang="nb-NO" dirty="0">
                <a:solidFill>
                  <a:schemeClr val="tx1"/>
                </a:solidFill>
              </a:rPr>
              <a:t>Ta i bruk skritteller eller aktivitetsklokke</a:t>
            </a:r>
          </a:p>
          <a:p>
            <a:pPr>
              <a:buFont typeface="Wingdings" panose="05000000000000000000" pitchFamily="2" charset="2"/>
              <a:buChar char="v"/>
            </a:pPr>
            <a:r>
              <a:rPr lang="nb-NO" dirty="0">
                <a:solidFill>
                  <a:schemeClr val="tx1"/>
                </a:solidFill>
              </a:rPr>
              <a:t>Konkurrer med deg selv </a:t>
            </a:r>
          </a:p>
          <a:p>
            <a:pPr>
              <a:buFont typeface="Wingdings" panose="05000000000000000000" pitchFamily="2" charset="2"/>
              <a:buChar char="v"/>
            </a:pPr>
            <a:r>
              <a:rPr lang="nb-NO" dirty="0">
                <a:solidFill>
                  <a:schemeClr val="tx1"/>
                </a:solidFill>
              </a:rPr>
              <a:t>Beveg deg til musikk </a:t>
            </a:r>
          </a:p>
          <a:p>
            <a:pPr>
              <a:buFont typeface="Wingdings" panose="05000000000000000000" pitchFamily="2" charset="2"/>
              <a:buChar char="v"/>
            </a:pPr>
            <a:r>
              <a:rPr lang="nb-NO" dirty="0">
                <a:solidFill>
                  <a:schemeClr val="tx1"/>
                </a:solidFill>
              </a:rPr>
              <a:t>Ta på treningstøy – det er kjipt å ta av treningstøy uten å ha trent </a:t>
            </a:r>
          </a:p>
          <a:p>
            <a:pPr>
              <a:buFont typeface="Wingdings" panose="05000000000000000000" pitchFamily="2" charset="2"/>
              <a:buChar char="v"/>
            </a:pPr>
            <a:endParaRPr lang="nb-NO" dirty="0">
              <a:solidFill>
                <a:schemeClr val="tx1"/>
              </a:solidFill>
            </a:endParaRPr>
          </a:p>
          <a:p>
            <a:pPr>
              <a:buFont typeface="Wingdings" panose="05000000000000000000" pitchFamily="2" charset="2"/>
              <a:buChar char="v"/>
            </a:pPr>
            <a:endParaRPr lang="nb-NO" dirty="0"/>
          </a:p>
        </p:txBody>
      </p:sp>
      <p:sp>
        <p:nvSpPr>
          <p:cNvPr id="4" name="Plassholder for dato 3"/>
          <p:cNvSpPr>
            <a:spLocks noGrp="1"/>
          </p:cNvSpPr>
          <p:nvPr>
            <p:ph type="dt" sz="half" idx="10"/>
          </p:nvPr>
        </p:nvSpPr>
        <p:spPr/>
        <p:txBody>
          <a:bodyPr/>
          <a:lstStyle/>
          <a:p>
            <a:fld id="{74D27C6B-89D7-4174-813F-D505859B0595}" type="datetime1">
              <a:rPr lang="en-US" altLang="nb-NO" smtClean="0"/>
              <a:pPr/>
              <a:t>5/5/2022</a:t>
            </a:fld>
            <a:endParaRPr lang="en-US" altLang="nb-NO"/>
          </a:p>
        </p:txBody>
      </p:sp>
      <p:pic>
        <p:nvPicPr>
          <p:cNvPr id="5" name="Picture 2" descr="Frisklivssentralen - Steinkjer kommune">
            <a:extLst>
              <a:ext uri="{FF2B5EF4-FFF2-40B4-BE49-F238E27FC236}">
                <a16:creationId xmlns:a16="http://schemas.microsoft.com/office/drawing/2014/main" id="{6862FB01-FCA2-436E-9BA7-6566E118C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562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b="1" dirty="0"/>
              <a:t>Ting å merke seg</a:t>
            </a:r>
          </a:p>
        </p:txBody>
      </p:sp>
      <p:sp>
        <p:nvSpPr>
          <p:cNvPr id="3" name="Plassholder for innhold 2"/>
          <p:cNvSpPr>
            <a:spLocks noGrp="1"/>
          </p:cNvSpPr>
          <p:nvPr>
            <p:ph idx="1"/>
          </p:nvPr>
        </p:nvSpPr>
        <p:spPr>
          <a:xfrm>
            <a:off x="457200" y="1846498"/>
            <a:ext cx="8229600" cy="4587640"/>
          </a:xfrm>
        </p:spPr>
        <p:txBody>
          <a:bodyPr/>
          <a:lstStyle/>
          <a:p>
            <a:pPr>
              <a:buFont typeface="Wingdings" panose="05000000000000000000" pitchFamily="2" charset="2"/>
              <a:buChar char="v"/>
            </a:pPr>
            <a:r>
              <a:rPr lang="nb-NO" sz="3200" dirty="0">
                <a:solidFill>
                  <a:schemeClr val="tx1"/>
                </a:solidFill>
              </a:rPr>
              <a:t>Vær aktiv også gjennom vinterhalvåret</a:t>
            </a:r>
          </a:p>
          <a:p>
            <a:pPr>
              <a:buFont typeface="Wingdings" panose="05000000000000000000" pitchFamily="2" charset="2"/>
              <a:buChar char="v"/>
            </a:pPr>
            <a:r>
              <a:rPr lang="nb-NO" sz="3200" dirty="0">
                <a:solidFill>
                  <a:schemeClr val="tx1"/>
                </a:solidFill>
              </a:rPr>
              <a:t>Det er aldri for sent å begynne</a:t>
            </a:r>
          </a:p>
          <a:p>
            <a:pPr>
              <a:buFont typeface="Wingdings" panose="05000000000000000000" pitchFamily="2" charset="2"/>
              <a:buChar char="v"/>
            </a:pPr>
            <a:r>
              <a:rPr lang="nb-NO" sz="3200" dirty="0">
                <a:solidFill>
                  <a:schemeClr val="tx1"/>
                </a:solidFill>
              </a:rPr>
              <a:t>Sykdom eller skade? Tren det som fungerer </a:t>
            </a:r>
          </a:p>
          <a:p>
            <a:pPr>
              <a:buFont typeface="Wingdings" panose="05000000000000000000" pitchFamily="2" charset="2"/>
              <a:buChar char="v"/>
            </a:pPr>
            <a:r>
              <a:rPr lang="nb-NO" sz="3200" dirty="0">
                <a:solidFill>
                  <a:schemeClr val="tx1"/>
                </a:solidFill>
              </a:rPr>
              <a:t>Kom fort i aktivitet igjen etter skade/sykdom</a:t>
            </a:r>
          </a:p>
          <a:p>
            <a:pPr>
              <a:buFont typeface="Wingdings" panose="05000000000000000000" pitchFamily="2" charset="2"/>
              <a:buChar char="v"/>
            </a:pPr>
            <a:r>
              <a:rPr lang="nb-NO" sz="3200" dirty="0">
                <a:solidFill>
                  <a:schemeClr val="tx1"/>
                </a:solidFill>
              </a:rPr>
              <a:t>Man kan bli støl i musklene, men det er ikke farlig</a:t>
            </a:r>
          </a:p>
          <a:p>
            <a:pPr>
              <a:buFont typeface="Wingdings" panose="05000000000000000000" pitchFamily="2" charset="2"/>
              <a:buChar char="v"/>
            </a:pPr>
            <a:endParaRPr lang="nb-NO" sz="3200" dirty="0">
              <a:solidFill>
                <a:schemeClr val="tx1"/>
              </a:solidFill>
            </a:endParaRPr>
          </a:p>
        </p:txBody>
      </p:sp>
      <p:pic>
        <p:nvPicPr>
          <p:cNvPr id="4" name="Picture 2" descr="Frisklivssentralen - Steinkjer kommune">
            <a:extLst>
              <a:ext uri="{FF2B5EF4-FFF2-40B4-BE49-F238E27FC236}">
                <a16:creationId xmlns:a16="http://schemas.microsoft.com/office/drawing/2014/main" id="{8AC8A0B4-0CB4-4F79-A1C0-B8FA8E507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830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b="1" dirty="0"/>
              <a:t>Frisklivssentralen </a:t>
            </a:r>
          </a:p>
        </p:txBody>
      </p:sp>
      <p:sp>
        <p:nvSpPr>
          <p:cNvPr id="3" name="Plassholder for innhold 2"/>
          <p:cNvSpPr>
            <a:spLocks noGrp="1"/>
          </p:cNvSpPr>
          <p:nvPr>
            <p:ph sz="half" idx="1"/>
          </p:nvPr>
        </p:nvSpPr>
        <p:spPr>
          <a:xfrm>
            <a:off x="457199" y="2420972"/>
            <a:ext cx="5926822" cy="2689191"/>
          </a:xfrm>
        </p:spPr>
        <p:txBody>
          <a:bodyPr/>
          <a:lstStyle/>
          <a:p>
            <a:pPr marL="0" indent="0">
              <a:buNone/>
            </a:pPr>
            <a:r>
              <a:rPr lang="nb-NO" sz="3200" dirty="0">
                <a:solidFill>
                  <a:schemeClr val="tx1"/>
                </a:solidFill>
              </a:rPr>
              <a:t>Helsefremmende og forebyggende kommunal helsetjeneste</a:t>
            </a:r>
            <a:br>
              <a:rPr lang="nb-NO" dirty="0">
                <a:solidFill>
                  <a:schemeClr val="tx1"/>
                </a:solidFill>
              </a:rPr>
            </a:br>
            <a:endParaRPr lang="nb-NO" dirty="0">
              <a:solidFill>
                <a:schemeClr val="tx1"/>
              </a:solidFill>
            </a:endParaRPr>
          </a:p>
          <a:p>
            <a:pPr marL="0" indent="0">
              <a:buNone/>
            </a:pPr>
            <a:endParaRPr lang="nb-NO" dirty="0">
              <a:solidFill>
                <a:schemeClr val="tx1"/>
              </a:solidFill>
            </a:endParaRPr>
          </a:p>
          <a:p>
            <a:pPr marL="0" indent="0">
              <a:buNone/>
            </a:pPr>
            <a:endParaRPr lang="nb-NO" dirty="0">
              <a:solidFill>
                <a:schemeClr val="tx1"/>
              </a:solidFill>
            </a:endParaRPr>
          </a:p>
          <a:p>
            <a:pPr marL="0" indent="0">
              <a:buNone/>
            </a:pPr>
            <a:endParaRPr lang="nb-NO" dirty="0">
              <a:solidFill>
                <a:schemeClr val="tx1"/>
              </a:solidFill>
            </a:endParaRPr>
          </a:p>
        </p:txBody>
      </p:sp>
      <p:sp>
        <p:nvSpPr>
          <p:cNvPr id="5" name="Plassholder for innhold 4">
            <a:extLst>
              <a:ext uri="{FF2B5EF4-FFF2-40B4-BE49-F238E27FC236}">
                <a16:creationId xmlns:a16="http://schemas.microsoft.com/office/drawing/2014/main" id="{4D476FB6-7ACF-46C7-90DD-B15B2114D097}"/>
              </a:ext>
            </a:extLst>
          </p:cNvPr>
          <p:cNvSpPr>
            <a:spLocks noGrp="1"/>
          </p:cNvSpPr>
          <p:nvPr>
            <p:ph sz="half" idx="2"/>
          </p:nvPr>
        </p:nvSpPr>
        <p:spPr>
          <a:xfrm>
            <a:off x="457201" y="4601314"/>
            <a:ext cx="8229600" cy="3890544"/>
          </a:xfrm>
        </p:spPr>
        <p:txBody>
          <a:bodyPr/>
          <a:lstStyle/>
          <a:p>
            <a:pPr marL="0" indent="0">
              <a:buNone/>
            </a:pPr>
            <a:r>
              <a:rPr lang="nb-NO" sz="2000" b="1" dirty="0">
                <a:solidFill>
                  <a:schemeClr val="tx1"/>
                </a:solidFill>
              </a:rPr>
              <a:t>Målgruppe: </a:t>
            </a:r>
          </a:p>
          <a:p>
            <a:pPr marL="0" indent="0">
              <a:buNone/>
            </a:pPr>
            <a:r>
              <a:rPr lang="nb-NO" sz="2000" dirty="0">
                <a:solidFill>
                  <a:schemeClr val="tx1"/>
                </a:solidFill>
              </a:rPr>
              <a:t>Personer med sykdom eller økt risiko for sykdom, og som trenger støtte til å endre levevaner og mestre helseutfordringer</a:t>
            </a:r>
          </a:p>
          <a:p>
            <a:endParaRPr lang="nb-NO" dirty="0"/>
          </a:p>
        </p:txBody>
      </p:sp>
      <p:pic>
        <p:nvPicPr>
          <p:cNvPr id="4" name="Picture 2" descr="Frisklivssentralen - Steinkjer kommune">
            <a:extLst>
              <a:ext uri="{FF2B5EF4-FFF2-40B4-BE49-F238E27FC236}">
                <a16:creationId xmlns:a16="http://schemas.microsoft.com/office/drawing/2014/main" id="{8AC8A0B4-0CB4-4F79-A1C0-B8FA8E507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isklivssentraler - Rogaland fylkeskommune">
            <a:extLst>
              <a:ext uri="{FF2B5EF4-FFF2-40B4-BE49-F238E27FC236}">
                <a16:creationId xmlns:a16="http://schemas.microsoft.com/office/drawing/2014/main" id="{F8357D08-DC2C-4221-AD79-DD7398A04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318" y="1933615"/>
            <a:ext cx="3483399" cy="248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902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900113"/>
            <a:ext cx="8229600" cy="565150"/>
          </a:xfrm>
        </p:spPr>
        <p:txBody>
          <a:bodyPr/>
          <a:lstStyle/>
          <a:p>
            <a:r>
              <a:rPr lang="nb-NO" sz="3600" b="1" dirty="0"/>
              <a:t>Frisklivssentralen – formål  </a:t>
            </a:r>
          </a:p>
        </p:txBody>
      </p:sp>
      <p:sp>
        <p:nvSpPr>
          <p:cNvPr id="3" name="Plassholder for innhold 2"/>
          <p:cNvSpPr>
            <a:spLocks noGrp="1"/>
          </p:cNvSpPr>
          <p:nvPr>
            <p:ph idx="1"/>
          </p:nvPr>
        </p:nvSpPr>
        <p:spPr>
          <a:xfrm>
            <a:off x="457200" y="1600407"/>
            <a:ext cx="7285839" cy="4587640"/>
          </a:xfrm>
        </p:spPr>
        <p:txBody>
          <a:bodyPr/>
          <a:lstStyle/>
          <a:p>
            <a:pPr marL="0" indent="0">
              <a:buNone/>
            </a:pPr>
            <a:r>
              <a:rPr lang="nb-NO" dirty="0">
                <a:solidFill>
                  <a:schemeClr val="tx1"/>
                </a:solidFill>
              </a:rPr>
              <a:t>Frisklivssentraler skal </a:t>
            </a:r>
            <a:r>
              <a:rPr lang="nb-NO" b="1" dirty="0">
                <a:solidFill>
                  <a:schemeClr val="tx1"/>
                </a:solidFill>
              </a:rPr>
              <a:t>fremme fysisk og psykisk helse </a:t>
            </a:r>
            <a:r>
              <a:rPr lang="nb-NO" dirty="0">
                <a:solidFill>
                  <a:schemeClr val="tx1"/>
                </a:solidFill>
              </a:rPr>
              <a:t>og </a:t>
            </a:r>
            <a:r>
              <a:rPr lang="nb-NO" b="1" dirty="0">
                <a:solidFill>
                  <a:schemeClr val="tx1"/>
                </a:solidFill>
              </a:rPr>
              <a:t>forebygge eller begrense utvikling av sykdom</a:t>
            </a:r>
            <a:r>
              <a:rPr lang="nb-NO" dirty="0">
                <a:solidFill>
                  <a:schemeClr val="tx1"/>
                </a:solidFill>
              </a:rPr>
              <a:t> ved å:</a:t>
            </a:r>
            <a:br>
              <a:rPr lang="nb-NO" sz="2000" dirty="0">
                <a:solidFill>
                  <a:schemeClr val="tx1"/>
                </a:solidFill>
              </a:rPr>
            </a:br>
            <a:endParaRPr lang="nb-NO" sz="2000" dirty="0">
              <a:solidFill>
                <a:schemeClr val="tx1"/>
              </a:solidFill>
            </a:endParaRPr>
          </a:p>
          <a:p>
            <a:pPr lvl="1"/>
            <a:r>
              <a:rPr lang="nb-NO" dirty="0">
                <a:solidFill>
                  <a:schemeClr val="tx1"/>
                </a:solidFill>
              </a:rPr>
              <a:t>gi støtte til å endre levevaner og mestre helseutfordringer</a:t>
            </a:r>
          </a:p>
          <a:p>
            <a:pPr lvl="1"/>
            <a:r>
              <a:rPr lang="nb-NO" dirty="0">
                <a:solidFill>
                  <a:schemeClr val="tx1"/>
                </a:solidFill>
              </a:rPr>
              <a:t>gi veiledning som retter oppmerksomheten mot friskressurser for helse og livskvalitet</a:t>
            </a:r>
          </a:p>
          <a:p>
            <a:pPr lvl="1"/>
            <a:r>
              <a:rPr lang="nb-NO" dirty="0">
                <a:solidFill>
                  <a:schemeClr val="tx1"/>
                </a:solidFill>
              </a:rPr>
              <a:t>understøtte brukerens egen læringsprosess</a:t>
            </a:r>
          </a:p>
          <a:p>
            <a:pPr lvl="1"/>
            <a:r>
              <a:rPr lang="nb-NO" dirty="0">
                <a:solidFill>
                  <a:schemeClr val="tx1"/>
                </a:solidFill>
              </a:rPr>
              <a:t>gi tilbud så tidlig som mulig ved økt risiko for sykdom</a:t>
            </a:r>
          </a:p>
          <a:p>
            <a:pPr lvl="1"/>
            <a:r>
              <a:rPr lang="nb-NO" dirty="0">
                <a:solidFill>
                  <a:schemeClr val="tx1"/>
                </a:solidFill>
              </a:rPr>
              <a:t>gi hjelp til å finne frem til lokale tilbud og aktiviteter som passer for den enkelte bruker</a:t>
            </a:r>
          </a:p>
          <a:p>
            <a:pPr lvl="1"/>
            <a:r>
              <a:rPr lang="nb-NO" dirty="0">
                <a:solidFill>
                  <a:schemeClr val="tx1"/>
                </a:solidFill>
              </a:rPr>
              <a:t>styrke innbyggernes kunnskap om levevaner og helse</a:t>
            </a:r>
          </a:p>
          <a:p>
            <a:pPr lvl="1"/>
            <a:r>
              <a:rPr lang="nb-NO" dirty="0">
                <a:solidFill>
                  <a:schemeClr val="tx1"/>
                </a:solidFill>
              </a:rPr>
              <a:t>være en samarbeidspartner i kommunens folkehelsearbeid</a:t>
            </a:r>
          </a:p>
          <a:p>
            <a:pPr marL="0" indent="0">
              <a:buNone/>
            </a:pPr>
            <a:endParaRPr lang="nb-NO" dirty="0">
              <a:solidFill>
                <a:schemeClr val="tx1"/>
              </a:solidFill>
            </a:endParaRPr>
          </a:p>
          <a:p>
            <a:pPr marL="0" indent="0">
              <a:buNone/>
            </a:pPr>
            <a:endParaRPr lang="nb-NO" dirty="0">
              <a:solidFill>
                <a:schemeClr val="tx1"/>
              </a:solidFill>
            </a:endParaRPr>
          </a:p>
        </p:txBody>
      </p:sp>
      <p:pic>
        <p:nvPicPr>
          <p:cNvPr id="4" name="Picture 2" descr="Frisklivssentralen - Steinkjer kommune">
            <a:extLst>
              <a:ext uri="{FF2B5EF4-FFF2-40B4-BE49-F238E27FC236}">
                <a16:creationId xmlns:a16="http://schemas.microsoft.com/office/drawing/2014/main" id="{8AC8A0B4-0CB4-4F79-A1C0-B8FA8E507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2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b="1" dirty="0"/>
              <a:t>Frisklivssentralen </a:t>
            </a:r>
          </a:p>
        </p:txBody>
      </p:sp>
      <p:sp>
        <p:nvSpPr>
          <p:cNvPr id="3" name="Plassholder for innhold 2"/>
          <p:cNvSpPr>
            <a:spLocks noGrp="1"/>
          </p:cNvSpPr>
          <p:nvPr>
            <p:ph idx="1"/>
          </p:nvPr>
        </p:nvSpPr>
        <p:spPr>
          <a:xfrm>
            <a:off x="457200" y="1846498"/>
            <a:ext cx="5431872" cy="4587640"/>
          </a:xfrm>
        </p:spPr>
        <p:txBody>
          <a:bodyPr/>
          <a:lstStyle/>
          <a:p>
            <a:pPr marL="0" indent="0">
              <a:buNone/>
            </a:pPr>
            <a:r>
              <a:rPr lang="nb-NO" sz="2000" u="sng" dirty="0">
                <a:solidFill>
                  <a:schemeClr val="tx1"/>
                </a:solidFill>
              </a:rPr>
              <a:t>Samarbeider</a:t>
            </a:r>
            <a:r>
              <a:rPr lang="nb-NO" sz="2000" dirty="0">
                <a:solidFill>
                  <a:schemeClr val="tx1"/>
                </a:solidFill>
              </a:rPr>
              <a:t> og </a:t>
            </a:r>
            <a:r>
              <a:rPr lang="nb-NO" sz="2000" u="sng" dirty="0">
                <a:solidFill>
                  <a:schemeClr val="tx1"/>
                </a:solidFill>
              </a:rPr>
              <a:t>har oversikt </a:t>
            </a:r>
            <a:r>
              <a:rPr lang="nb-NO" sz="2000" dirty="0">
                <a:solidFill>
                  <a:schemeClr val="tx1"/>
                </a:solidFill>
              </a:rPr>
              <a:t>over og kjennskap til offentlige, frivillige og private tilbud og tjenester i kommunen og i spesialisthelsetjenesten</a:t>
            </a:r>
            <a:br>
              <a:rPr lang="nb-NO" dirty="0">
                <a:solidFill>
                  <a:schemeClr val="tx1"/>
                </a:solidFill>
              </a:rPr>
            </a:br>
            <a:endParaRPr lang="nb-NO" dirty="0">
              <a:solidFill>
                <a:schemeClr val="tx1"/>
              </a:solidFill>
            </a:endParaRPr>
          </a:p>
          <a:p>
            <a:pPr marL="0" indent="0">
              <a:buNone/>
            </a:pPr>
            <a:endParaRPr lang="nb-NO" dirty="0">
              <a:solidFill>
                <a:schemeClr val="tx1"/>
              </a:solidFill>
            </a:endParaRPr>
          </a:p>
          <a:p>
            <a:pPr marL="0" indent="0">
              <a:buNone/>
            </a:pPr>
            <a:r>
              <a:rPr lang="nb-NO" sz="2000" b="1" dirty="0">
                <a:solidFill>
                  <a:schemeClr val="tx1"/>
                </a:solidFill>
              </a:rPr>
              <a:t>Mål: </a:t>
            </a:r>
          </a:p>
          <a:p>
            <a:pPr marL="0" indent="0">
              <a:buNone/>
            </a:pPr>
            <a:r>
              <a:rPr lang="nb-NO" sz="2000" dirty="0">
                <a:solidFill>
                  <a:schemeClr val="tx1"/>
                </a:solidFill>
              </a:rPr>
              <a:t>Deltakerne blir i stand til å fortsette med egen aktivitet eller i andre lokale tilbud etter deltakelse på frisklivssentralen</a:t>
            </a:r>
          </a:p>
          <a:p>
            <a:pPr marL="0" indent="0">
              <a:buNone/>
            </a:pPr>
            <a:endParaRPr lang="nb-NO" dirty="0">
              <a:solidFill>
                <a:schemeClr val="tx1"/>
              </a:solidFill>
            </a:endParaRPr>
          </a:p>
          <a:p>
            <a:pPr marL="0" indent="0">
              <a:buNone/>
            </a:pPr>
            <a:endParaRPr lang="nb-NO" dirty="0">
              <a:solidFill>
                <a:schemeClr val="tx1"/>
              </a:solidFill>
            </a:endParaRPr>
          </a:p>
        </p:txBody>
      </p:sp>
      <p:pic>
        <p:nvPicPr>
          <p:cNvPr id="4" name="Picture 2" descr="Frisklivssentralen - Steinkjer kommune">
            <a:extLst>
              <a:ext uri="{FF2B5EF4-FFF2-40B4-BE49-F238E27FC236}">
                <a16:creationId xmlns:a16="http://schemas.microsoft.com/office/drawing/2014/main" id="{8AC8A0B4-0CB4-4F79-A1C0-B8FA8E507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lkommen - Frisklivssentralen i Modum">
            <a:extLst>
              <a:ext uri="{FF2B5EF4-FFF2-40B4-BE49-F238E27FC236}">
                <a16:creationId xmlns:a16="http://schemas.microsoft.com/office/drawing/2014/main" id="{2496D5B0-7C3E-444C-929A-72C09312F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8403" y="2411836"/>
            <a:ext cx="2810312" cy="1826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677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b="1" dirty="0"/>
              <a:t>Tilbud i Frisklivssentralen </a:t>
            </a:r>
          </a:p>
        </p:txBody>
      </p:sp>
      <p:sp>
        <p:nvSpPr>
          <p:cNvPr id="3" name="Plassholder for innhold 2"/>
          <p:cNvSpPr>
            <a:spLocks noGrp="1"/>
          </p:cNvSpPr>
          <p:nvPr>
            <p:ph idx="1"/>
          </p:nvPr>
        </p:nvSpPr>
        <p:spPr>
          <a:xfrm>
            <a:off x="457200" y="1846498"/>
            <a:ext cx="8229600" cy="4587640"/>
          </a:xfrm>
        </p:spPr>
        <p:txBody>
          <a:bodyPr/>
          <a:lstStyle/>
          <a:p>
            <a:r>
              <a:rPr lang="nb-NO" b="1" dirty="0">
                <a:solidFill>
                  <a:schemeClr val="tx1"/>
                </a:solidFill>
              </a:rPr>
              <a:t>Individuell veiledning </a:t>
            </a:r>
          </a:p>
          <a:p>
            <a:pPr lvl="1"/>
            <a:r>
              <a:rPr lang="nb-NO" dirty="0">
                <a:solidFill>
                  <a:schemeClr val="tx1"/>
                </a:solidFill>
              </a:rPr>
              <a:t>Fysisk aktivitet </a:t>
            </a:r>
          </a:p>
          <a:p>
            <a:pPr lvl="1"/>
            <a:r>
              <a:rPr lang="nb-NO" dirty="0">
                <a:solidFill>
                  <a:schemeClr val="tx1"/>
                </a:solidFill>
              </a:rPr>
              <a:t>Kosthold </a:t>
            </a:r>
          </a:p>
          <a:p>
            <a:pPr lvl="1"/>
            <a:r>
              <a:rPr lang="nb-NO" dirty="0">
                <a:solidFill>
                  <a:schemeClr val="tx1"/>
                </a:solidFill>
              </a:rPr>
              <a:t>Snus-/røykeslutt </a:t>
            </a:r>
          </a:p>
          <a:p>
            <a:pPr lvl="1"/>
            <a:r>
              <a:rPr lang="nb-NO" dirty="0">
                <a:solidFill>
                  <a:schemeClr val="tx1"/>
                </a:solidFill>
              </a:rPr>
              <a:t>Psykisk helse </a:t>
            </a:r>
          </a:p>
          <a:p>
            <a:pPr lvl="1"/>
            <a:r>
              <a:rPr lang="nb-NO" dirty="0">
                <a:solidFill>
                  <a:schemeClr val="tx1"/>
                </a:solidFill>
              </a:rPr>
              <a:t>Søvnhygiene</a:t>
            </a:r>
            <a:br>
              <a:rPr lang="nb-NO" dirty="0">
                <a:solidFill>
                  <a:schemeClr val="tx1"/>
                </a:solidFill>
              </a:rPr>
            </a:br>
            <a:endParaRPr lang="nb-NO" dirty="0">
              <a:solidFill>
                <a:schemeClr val="tx1"/>
              </a:solidFill>
            </a:endParaRPr>
          </a:p>
          <a:p>
            <a:r>
              <a:rPr lang="nb-NO" b="1" dirty="0">
                <a:solidFill>
                  <a:schemeClr val="tx1"/>
                </a:solidFill>
              </a:rPr>
              <a:t>Kurs</a:t>
            </a:r>
            <a:r>
              <a:rPr lang="nb-NO" b="1" u="sng" dirty="0">
                <a:solidFill>
                  <a:schemeClr val="tx1"/>
                </a:solidFill>
              </a:rPr>
              <a:t> </a:t>
            </a:r>
          </a:p>
          <a:p>
            <a:pPr lvl="1"/>
            <a:r>
              <a:rPr lang="nb-NO" dirty="0">
                <a:solidFill>
                  <a:schemeClr val="tx1"/>
                </a:solidFill>
              </a:rPr>
              <a:t>Frisklivskurs </a:t>
            </a:r>
          </a:p>
          <a:p>
            <a:pPr lvl="1"/>
            <a:r>
              <a:rPr lang="nb-NO" dirty="0">
                <a:solidFill>
                  <a:schemeClr val="tx1"/>
                </a:solidFill>
              </a:rPr>
              <a:t>Tankeviruskurs </a:t>
            </a:r>
            <a:br>
              <a:rPr lang="nb-NO" dirty="0">
                <a:solidFill>
                  <a:schemeClr val="tx1"/>
                </a:solidFill>
              </a:rPr>
            </a:br>
            <a:endParaRPr lang="nb-NO" dirty="0">
              <a:solidFill>
                <a:schemeClr val="tx1"/>
              </a:solidFill>
            </a:endParaRPr>
          </a:p>
        </p:txBody>
      </p:sp>
      <p:pic>
        <p:nvPicPr>
          <p:cNvPr id="4" name="Picture 2" descr="Frisklivssentralen - Steinkjer kommune">
            <a:extLst>
              <a:ext uri="{FF2B5EF4-FFF2-40B4-BE49-F238E27FC236}">
                <a16:creationId xmlns:a16="http://schemas.microsoft.com/office/drawing/2014/main" id="{8AC8A0B4-0CB4-4F79-A1C0-B8FA8E507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1BF508D6-C25D-4815-BB5E-10DB42F4CE39}"/>
              </a:ext>
            </a:extLst>
          </p:cNvPr>
          <p:cNvPicPr>
            <a:picLocks noChangeAspect="1"/>
          </p:cNvPicPr>
          <p:nvPr/>
        </p:nvPicPr>
        <p:blipFill>
          <a:blip r:embed="rId3"/>
          <a:stretch>
            <a:fillRect/>
          </a:stretch>
        </p:blipFill>
        <p:spPr>
          <a:xfrm>
            <a:off x="4667033" y="2277967"/>
            <a:ext cx="3289058" cy="3283067"/>
          </a:xfrm>
          <a:prstGeom prst="rect">
            <a:avLst/>
          </a:prstGeom>
        </p:spPr>
      </p:pic>
    </p:spTree>
    <p:extLst>
      <p:ext uri="{BB962C8B-B14F-4D97-AF65-F5344CB8AC3E}">
        <p14:creationId xmlns:p14="http://schemas.microsoft.com/office/powerpoint/2010/main" val="2255353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4646" y="1182688"/>
            <a:ext cx="8229600" cy="565150"/>
          </a:xfrm>
        </p:spPr>
        <p:txBody>
          <a:bodyPr/>
          <a:lstStyle/>
          <a:p>
            <a:r>
              <a:rPr lang="nb-NO" sz="3600" b="1" dirty="0"/>
              <a:t>Tankevirusapp </a:t>
            </a:r>
          </a:p>
        </p:txBody>
      </p:sp>
      <p:sp>
        <p:nvSpPr>
          <p:cNvPr id="3" name="Plassholder for innhold 2"/>
          <p:cNvSpPr>
            <a:spLocks noGrp="1"/>
          </p:cNvSpPr>
          <p:nvPr>
            <p:ph idx="1"/>
          </p:nvPr>
        </p:nvSpPr>
        <p:spPr>
          <a:xfrm>
            <a:off x="457200" y="1846498"/>
            <a:ext cx="8229600" cy="4587640"/>
          </a:xfrm>
        </p:spPr>
        <p:txBody>
          <a:bodyPr/>
          <a:lstStyle/>
          <a:p>
            <a:pPr marL="0" indent="0">
              <a:buNone/>
            </a:pPr>
            <a:br>
              <a:rPr lang="nb-NO" dirty="0">
                <a:solidFill>
                  <a:schemeClr val="tx1"/>
                </a:solidFill>
              </a:rPr>
            </a:br>
            <a:endParaRPr lang="nb-NO" dirty="0">
              <a:solidFill>
                <a:schemeClr val="tx1"/>
              </a:solidFill>
            </a:endParaRPr>
          </a:p>
        </p:txBody>
      </p:sp>
      <p:pic>
        <p:nvPicPr>
          <p:cNvPr id="4" name="Picture 2" descr="Frisklivssentralen - Steinkjer kommune">
            <a:extLst>
              <a:ext uri="{FF2B5EF4-FFF2-40B4-BE49-F238E27FC236}">
                <a16:creationId xmlns:a16="http://schemas.microsoft.com/office/drawing/2014/main" id="{8AC8A0B4-0CB4-4F79-A1C0-B8FA8E507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a:extLst>
              <a:ext uri="{FF2B5EF4-FFF2-40B4-BE49-F238E27FC236}">
                <a16:creationId xmlns:a16="http://schemas.microsoft.com/office/drawing/2014/main" id="{2CDCBDAC-AE7B-4705-B551-86DAE3E84ACD}"/>
              </a:ext>
            </a:extLst>
          </p:cNvPr>
          <p:cNvPicPr>
            <a:picLocks noChangeAspect="1"/>
          </p:cNvPicPr>
          <p:nvPr/>
        </p:nvPicPr>
        <p:blipFill>
          <a:blip r:embed="rId3"/>
          <a:stretch>
            <a:fillRect/>
          </a:stretch>
        </p:blipFill>
        <p:spPr>
          <a:xfrm>
            <a:off x="457200" y="5136751"/>
            <a:ext cx="4802697" cy="1193653"/>
          </a:xfrm>
          <a:prstGeom prst="rect">
            <a:avLst/>
          </a:prstGeom>
        </p:spPr>
      </p:pic>
      <p:pic>
        <p:nvPicPr>
          <p:cNvPr id="8" name="Bilde 7">
            <a:extLst>
              <a:ext uri="{FF2B5EF4-FFF2-40B4-BE49-F238E27FC236}">
                <a16:creationId xmlns:a16="http://schemas.microsoft.com/office/drawing/2014/main" id="{7B9411C3-3560-4DD5-BDFE-E45B9A0627E1}"/>
              </a:ext>
            </a:extLst>
          </p:cNvPr>
          <p:cNvPicPr>
            <a:picLocks noChangeAspect="1"/>
          </p:cNvPicPr>
          <p:nvPr/>
        </p:nvPicPr>
        <p:blipFill>
          <a:blip r:embed="rId4"/>
          <a:stretch>
            <a:fillRect/>
          </a:stretch>
        </p:blipFill>
        <p:spPr>
          <a:xfrm>
            <a:off x="520669" y="1821715"/>
            <a:ext cx="6452680" cy="3288448"/>
          </a:xfrm>
          <a:prstGeom prst="rect">
            <a:avLst/>
          </a:prstGeom>
        </p:spPr>
      </p:pic>
      <p:pic>
        <p:nvPicPr>
          <p:cNvPr id="9" name="Bilde 8">
            <a:extLst>
              <a:ext uri="{FF2B5EF4-FFF2-40B4-BE49-F238E27FC236}">
                <a16:creationId xmlns:a16="http://schemas.microsoft.com/office/drawing/2014/main" id="{05AF0D08-4D3E-41AD-9E6C-B0115A2BECD1}"/>
              </a:ext>
            </a:extLst>
          </p:cNvPr>
          <p:cNvPicPr>
            <a:picLocks noChangeAspect="1"/>
          </p:cNvPicPr>
          <p:nvPr/>
        </p:nvPicPr>
        <p:blipFill>
          <a:blip r:embed="rId5"/>
          <a:stretch>
            <a:fillRect/>
          </a:stretch>
        </p:blipFill>
        <p:spPr>
          <a:xfrm>
            <a:off x="7043841" y="2584228"/>
            <a:ext cx="1579490" cy="1556090"/>
          </a:xfrm>
          <a:prstGeom prst="rect">
            <a:avLst/>
          </a:prstGeom>
        </p:spPr>
      </p:pic>
    </p:spTree>
    <p:extLst>
      <p:ext uri="{BB962C8B-B14F-4D97-AF65-F5344CB8AC3E}">
        <p14:creationId xmlns:p14="http://schemas.microsoft.com/office/powerpoint/2010/main" val="1844500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4646" y="1182688"/>
            <a:ext cx="8229600" cy="565150"/>
          </a:xfrm>
        </p:spPr>
        <p:txBody>
          <a:bodyPr/>
          <a:lstStyle/>
          <a:p>
            <a:r>
              <a:rPr lang="nb-NO" sz="3600" b="1" dirty="0"/>
              <a:t>Lev! </a:t>
            </a:r>
          </a:p>
        </p:txBody>
      </p:sp>
      <p:sp>
        <p:nvSpPr>
          <p:cNvPr id="3" name="Plassholder for innhold 2"/>
          <p:cNvSpPr>
            <a:spLocks noGrp="1"/>
          </p:cNvSpPr>
          <p:nvPr>
            <p:ph idx="1"/>
          </p:nvPr>
        </p:nvSpPr>
        <p:spPr>
          <a:xfrm>
            <a:off x="641758" y="1855807"/>
            <a:ext cx="8502242" cy="1701360"/>
          </a:xfrm>
        </p:spPr>
        <p:txBody>
          <a:bodyPr/>
          <a:lstStyle/>
          <a:p>
            <a:pPr marL="0" indent="0">
              <a:buNone/>
            </a:pPr>
            <a:endParaRPr lang="nb-NO" dirty="0">
              <a:solidFill>
                <a:schemeClr val="tx1"/>
              </a:solidFill>
            </a:endParaRPr>
          </a:p>
          <a:p>
            <a:pPr marL="0" indent="0">
              <a:buNone/>
            </a:pPr>
            <a:br>
              <a:rPr lang="nb-NO" dirty="0">
                <a:solidFill>
                  <a:schemeClr val="tx1"/>
                </a:solidFill>
              </a:rPr>
            </a:br>
            <a:br>
              <a:rPr lang="nb-NO" dirty="0">
                <a:solidFill>
                  <a:schemeClr val="tx1"/>
                </a:solidFill>
              </a:rPr>
            </a:br>
            <a:br>
              <a:rPr lang="nb-NO" dirty="0">
                <a:solidFill>
                  <a:schemeClr val="tx1"/>
                </a:solidFill>
              </a:rPr>
            </a:br>
            <a:endParaRPr lang="nb-NO" dirty="0">
              <a:solidFill>
                <a:schemeClr val="tx1"/>
              </a:solidFill>
            </a:endParaRPr>
          </a:p>
          <a:p>
            <a:pPr marL="0" indent="0">
              <a:buNone/>
            </a:pPr>
            <a:endParaRPr lang="nb-NO" dirty="0">
              <a:solidFill>
                <a:schemeClr val="tx1"/>
              </a:solidFill>
            </a:endParaRPr>
          </a:p>
          <a:p>
            <a:pPr marL="0" indent="0">
              <a:buNone/>
            </a:pPr>
            <a:br>
              <a:rPr lang="nb-NO" dirty="0">
                <a:solidFill>
                  <a:schemeClr val="tx1"/>
                </a:solidFill>
              </a:rPr>
            </a:br>
            <a:br>
              <a:rPr lang="nb-NO" dirty="0">
                <a:solidFill>
                  <a:schemeClr val="tx1"/>
                </a:solidFill>
              </a:rPr>
            </a:br>
            <a:endParaRPr lang="nb-NO" dirty="0">
              <a:solidFill>
                <a:schemeClr val="tx1"/>
              </a:solidFill>
            </a:endParaRPr>
          </a:p>
          <a:p>
            <a:pPr marL="0" indent="0">
              <a:buNone/>
            </a:pPr>
            <a:r>
              <a:rPr lang="nb-NO" sz="1600" dirty="0">
                <a:solidFill>
                  <a:schemeClr val="tx1"/>
                </a:solidFill>
                <a:hlinkClick r:id="rId2"/>
              </a:rPr>
              <a:t>https://www.helsenorge.no/lev/</a:t>
            </a:r>
            <a:endParaRPr lang="nb-NO" sz="1600" dirty="0">
              <a:solidFill>
                <a:schemeClr val="tx1"/>
              </a:solidFill>
            </a:endParaRPr>
          </a:p>
          <a:p>
            <a:pPr marL="0" indent="0">
              <a:buNone/>
            </a:pPr>
            <a:r>
              <a:rPr lang="nb-NO" sz="1600" dirty="0">
                <a:solidFill>
                  <a:schemeClr val="tx1"/>
                </a:solidFill>
                <a:hlinkClick r:id="rId3"/>
              </a:rPr>
              <a:t>https://youtu.be/TThhhjBAGOc</a:t>
            </a:r>
            <a:endParaRPr lang="nb-NO" sz="1600" dirty="0">
              <a:solidFill>
                <a:schemeClr val="tx1"/>
              </a:solidFill>
            </a:endParaRPr>
          </a:p>
          <a:p>
            <a:pPr marL="0" indent="0">
              <a:buNone/>
            </a:pPr>
            <a:endParaRPr lang="nb-NO" dirty="0">
              <a:solidFill>
                <a:schemeClr val="tx1"/>
              </a:solidFill>
            </a:endParaRPr>
          </a:p>
        </p:txBody>
      </p:sp>
      <p:pic>
        <p:nvPicPr>
          <p:cNvPr id="4" name="Picture 2" descr="Frisklivssentralen - Steinkjer kommune">
            <a:extLst>
              <a:ext uri="{FF2B5EF4-FFF2-40B4-BE49-F238E27FC236}">
                <a16:creationId xmlns:a16="http://schemas.microsoft.com/office/drawing/2014/main" id="{8AC8A0B4-0CB4-4F79-A1C0-B8FA8E507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ev - YouTube">
            <a:extLst>
              <a:ext uri="{FF2B5EF4-FFF2-40B4-BE49-F238E27FC236}">
                <a16:creationId xmlns:a16="http://schemas.microsoft.com/office/drawing/2014/main" id="{95197852-1A35-493F-B099-95C5B43DF4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46" y="1797964"/>
            <a:ext cx="5799238" cy="3262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28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955775"/>
            <a:ext cx="8229600" cy="565150"/>
          </a:xfrm>
        </p:spPr>
        <p:txBody>
          <a:bodyPr/>
          <a:lstStyle/>
          <a:p>
            <a:r>
              <a:rPr lang="nb-NO" sz="4400" dirty="0"/>
              <a:t>Hva er fysisk aktivitet?</a:t>
            </a:r>
          </a:p>
        </p:txBody>
      </p:sp>
      <p:sp>
        <p:nvSpPr>
          <p:cNvPr id="3" name="Plassholder for innhold 2"/>
          <p:cNvSpPr>
            <a:spLocks noGrp="1"/>
          </p:cNvSpPr>
          <p:nvPr>
            <p:ph idx="1"/>
          </p:nvPr>
        </p:nvSpPr>
        <p:spPr>
          <a:xfrm>
            <a:off x="457200" y="1747838"/>
            <a:ext cx="8229600" cy="4229100"/>
          </a:xfrm>
        </p:spPr>
        <p:txBody>
          <a:bodyPr/>
          <a:lstStyle/>
          <a:p>
            <a:pPr marL="0" indent="0">
              <a:buNone/>
            </a:pPr>
            <a:r>
              <a:rPr lang="nb-NO" i="1" dirty="0">
                <a:solidFill>
                  <a:schemeClr val="tx1"/>
                </a:solidFill>
              </a:rPr>
              <a:t>«Med fysisk aktivitet menes all kroppslig bevegelse som følger av muskelarbeid, og som fører til økt energiforbruk» </a:t>
            </a:r>
            <a:r>
              <a:rPr lang="nb-NO" dirty="0">
                <a:solidFill>
                  <a:schemeClr val="tx1"/>
                </a:solidFill>
              </a:rPr>
              <a:t>(Aktivtieteshåndboken, 2009)</a:t>
            </a:r>
          </a:p>
          <a:p>
            <a:pPr marL="0" indent="0">
              <a:buNone/>
            </a:pPr>
            <a:endParaRPr lang="nb-NO" dirty="0">
              <a:solidFill>
                <a:schemeClr val="tx1"/>
              </a:solidFill>
            </a:endParaRPr>
          </a:p>
          <a:p>
            <a:pPr marL="0" indent="0">
              <a:buNone/>
            </a:pPr>
            <a:endParaRPr lang="nb-NO" dirty="0">
              <a:solidFill>
                <a:schemeClr val="tx1"/>
              </a:solidFill>
            </a:endParaRPr>
          </a:p>
          <a:p>
            <a:pPr marL="0" indent="0">
              <a:buNone/>
            </a:pPr>
            <a:endParaRPr lang="nb-NO" dirty="0"/>
          </a:p>
          <a:p>
            <a:pPr marL="0" indent="0">
              <a:buNone/>
            </a:pPr>
            <a:endParaRPr lang="nb-NO" dirty="0"/>
          </a:p>
        </p:txBody>
      </p:sp>
      <p:sp>
        <p:nvSpPr>
          <p:cNvPr id="4" name="Rektangel 3">
            <a:extLst>
              <a:ext uri="{FF2B5EF4-FFF2-40B4-BE49-F238E27FC236}">
                <a16:creationId xmlns:a16="http://schemas.microsoft.com/office/drawing/2014/main" id="{31228FA5-DF47-47C2-801D-BC153866E490}"/>
              </a:ext>
            </a:extLst>
          </p:cNvPr>
          <p:cNvSpPr/>
          <p:nvPr/>
        </p:nvSpPr>
        <p:spPr>
          <a:xfrm>
            <a:off x="3067315" y="3443619"/>
            <a:ext cx="2560316" cy="584775"/>
          </a:xfrm>
          <a:prstGeom prst="rect">
            <a:avLst/>
          </a:prstGeom>
        </p:spPr>
        <p:txBody>
          <a:bodyPr wrap="none">
            <a:spAutoFit/>
          </a:bodyPr>
          <a:lstStyle/>
          <a:p>
            <a:pPr marL="0" indent="0">
              <a:buNone/>
            </a:pPr>
            <a:r>
              <a:rPr lang="nb-NO" sz="3200" b="1" dirty="0"/>
              <a:t>Bevege</a:t>
            </a:r>
            <a:r>
              <a:rPr lang="nb-NO" sz="2800" b="1" dirty="0"/>
              <a:t> </a:t>
            </a:r>
            <a:r>
              <a:rPr lang="nb-NO" sz="3200" b="1" dirty="0"/>
              <a:t>seg</a:t>
            </a:r>
            <a:r>
              <a:rPr lang="nb-NO" sz="2800" b="1" dirty="0"/>
              <a:t> </a:t>
            </a:r>
          </a:p>
        </p:txBody>
      </p:sp>
      <p:sp>
        <p:nvSpPr>
          <p:cNvPr id="5" name="Rektangel 4">
            <a:extLst>
              <a:ext uri="{FF2B5EF4-FFF2-40B4-BE49-F238E27FC236}">
                <a16:creationId xmlns:a16="http://schemas.microsoft.com/office/drawing/2014/main" id="{E90C0AD7-1FAC-470C-B045-8DAA4497C7C2}"/>
              </a:ext>
            </a:extLst>
          </p:cNvPr>
          <p:cNvSpPr/>
          <p:nvPr/>
        </p:nvSpPr>
        <p:spPr>
          <a:xfrm>
            <a:off x="2836443" y="3893911"/>
            <a:ext cx="3190297" cy="584775"/>
          </a:xfrm>
          <a:prstGeom prst="rect">
            <a:avLst/>
          </a:prstGeom>
        </p:spPr>
        <p:txBody>
          <a:bodyPr wrap="none">
            <a:spAutoFit/>
          </a:bodyPr>
          <a:lstStyle/>
          <a:p>
            <a:pPr marL="0" indent="0">
              <a:buNone/>
            </a:pPr>
            <a:r>
              <a:rPr lang="nb-NO" sz="3200" b="1" dirty="0"/>
              <a:t>Bruke kroppen </a:t>
            </a:r>
          </a:p>
        </p:txBody>
      </p:sp>
      <p:pic>
        <p:nvPicPr>
          <p:cNvPr id="1028" name="Picture 4" descr="Bilderesultat for husarbeid">
            <a:extLst>
              <a:ext uri="{FF2B5EF4-FFF2-40B4-BE49-F238E27FC236}">
                <a16:creationId xmlns:a16="http://schemas.microsoft.com/office/drawing/2014/main" id="{13992F29-2D53-40A7-A8D2-6C24272FF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950" y="4803927"/>
            <a:ext cx="2414986" cy="20708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rt bilde">
            <a:extLst>
              <a:ext uri="{FF2B5EF4-FFF2-40B4-BE49-F238E27FC236}">
                <a16:creationId xmlns:a16="http://schemas.microsoft.com/office/drawing/2014/main" id="{0C8C32A2-3536-471D-9EDE-224E6D742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4277">
            <a:off x="86143" y="3233724"/>
            <a:ext cx="2661430" cy="17756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Bilderesultat for barnebarn lek">
            <a:extLst>
              <a:ext uri="{FF2B5EF4-FFF2-40B4-BE49-F238E27FC236}">
                <a16:creationId xmlns:a16="http://schemas.microsoft.com/office/drawing/2014/main" id="{F0DAD162-CA64-48CA-A3E9-ED78ABD34E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43931">
            <a:off x="4276133" y="4963713"/>
            <a:ext cx="3033901" cy="17060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Bilderesultat for physical activity elderly">
            <a:extLst>
              <a:ext uri="{FF2B5EF4-FFF2-40B4-BE49-F238E27FC236}">
                <a16:creationId xmlns:a16="http://schemas.microsoft.com/office/drawing/2014/main" id="{7B31E4AA-1C8A-4EF1-9E2B-D49635E92D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2862">
            <a:off x="5930857" y="2546672"/>
            <a:ext cx="3037569" cy="25215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Frisklivssentralen - Steinkjer kommune">
            <a:extLst>
              <a:ext uri="{FF2B5EF4-FFF2-40B4-BE49-F238E27FC236}">
                <a16:creationId xmlns:a16="http://schemas.microsoft.com/office/drawing/2014/main" id="{3EF91E2D-CC7F-4998-B0EE-56AFDB3714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297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4646" y="1182688"/>
            <a:ext cx="8229600" cy="565150"/>
          </a:xfrm>
        </p:spPr>
        <p:txBody>
          <a:bodyPr/>
          <a:lstStyle/>
          <a:p>
            <a:r>
              <a:rPr lang="nb-NO" sz="3600" b="1" dirty="0"/>
              <a:t>Helsa di</a:t>
            </a:r>
          </a:p>
        </p:txBody>
      </p:sp>
      <p:sp>
        <p:nvSpPr>
          <p:cNvPr id="3" name="Plassholder for innhold 2"/>
          <p:cNvSpPr>
            <a:spLocks noGrp="1"/>
          </p:cNvSpPr>
          <p:nvPr>
            <p:ph idx="1"/>
          </p:nvPr>
        </p:nvSpPr>
        <p:spPr>
          <a:xfrm>
            <a:off x="641758" y="1855807"/>
            <a:ext cx="8502242" cy="1701360"/>
          </a:xfrm>
        </p:spPr>
        <p:txBody>
          <a:bodyPr/>
          <a:lstStyle/>
          <a:p>
            <a:pPr marL="0" indent="0">
              <a:buNone/>
            </a:pPr>
            <a:endParaRPr lang="nb-NO" dirty="0">
              <a:solidFill>
                <a:schemeClr val="tx1"/>
              </a:solidFill>
            </a:endParaRPr>
          </a:p>
          <a:p>
            <a:pPr marL="0" indent="0">
              <a:buNone/>
            </a:pPr>
            <a:br>
              <a:rPr lang="nb-NO" dirty="0">
                <a:solidFill>
                  <a:schemeClr val="tx1"/>
                </a:solidFill>
              </a:rPr>
            </a:br>
            <a:br>
              <a:rPr lang="nb-NO" dirty="0">
                <a:solidFill>
                  <a:schemeClr val="tx1"/>
                </a:solidFill>
              </a:rPr>
            </a:br>
            <a:br>
              <a:rPr lang="nb-NO" dirty="0">
                <a:solidFill>
                  <a:schemeClr val="tx1"/>
                </a:solidFill>
              </a:rPr>
            </a:br>
            <a:endParaRPr lang="nb-NO" dirty="0">
              <a:solidFill>
                <a:schemeClr val="tx1"/>
              </a:solidFill>
            </a:endParaRPr>
          </a:p>
          <a:p>
            <a:pPr marL="0" indent="0">
              <a:buNone/>
            </a:pPr>
            <a:endParaRPr lang="nb-NO" dirty="0">
              <a:solidFill>
                <a:schemeClr val="tx1"/>
              </a:solidFill>
            </a:endParaRPr>
          </a:p>
          <a:p>
            <a:pPr marL="0" indent="0">
              <a:buNone/>
            </a:pPr>
            <a:br>
              <a:rPr lang="nb-NO" dirty="0">
                <a:solidFill>
                  <a:schemeClr val="tx1"/>
                </a:solidFill>
              </a:rPr>
            </a:br>
            <a:br>
              <a:rPr lang="nb-NO" dirty="0">
                <a:solidFill>
                  <a:schemeClr val="tx1"/>
                </a:solidFill>
              </a:rPr>
            </a:br>
            <a:endParaRPr lang="nb-NO" dirty="0">
              <a:solidFill>
                <a:schemeClr val="tx1"/>
              </a:solidFill>
            </a:endParaRPr>
          </a:p>
        </p:txBody>
      </p:sp>
      <p:pic>
        <p:nvPicPr>
          <p:cNvPr id="4" name="Picture 2" descr="Frisklivssentralen - Steinkjer kommune">
            <a:extLst>
              <a:ext uri="{FF2B5EF4-FFF2-40B4-BE49-F238E27FC236}">
                <a16:creationId xmlns:a16="http://schemas.microsoft.com/office/drawing/2014/main" id="{8AC8A0B4-0CB4-4F79-A1C0-B8FA8E507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BEDE886E-4482-4B5D-B230-AC3461C34039}"/>
              </a:ext>
            </a:extLst>
          </p:cNvPr>
          <p:cNvPicPr>
            <a:picLocks noChangeAspect="1"/>
          </p:cNvPicPr>
          <p:nvPr/>
        </p:nvPicPr>
        <p:blipFill>
          <a:blip r:embed="rId3"/>
          <a:stretch>
            <a:fillRect/>
          </a:stretch>
        </p:blipFill>
        <p:spPr>
          <a:xfrm>
            <a:off x="574646" y="1855807"/>
            <a:ext cx="7222921" cy="3681550"/>
          </a:xfrm>
          <a:prstGeom prst="rect">
            <a:avLst/>
          </a:prstGeom>
        </p:spPr>
      </p:pic>
    </p:spTree>
    <p:extLst>
      <p:ext uri="{BB962C8B-B14F-4D97-AF65-F5344CB8AC3E}">
        <p14:creationId xmlns:p14="http://schemas.microsoft.com/office/powerpoint/2010/main" val="1587093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4646" y="1182688"/>
            <a:ext cx="8229600" cy="565150"/>
          </a:xfrm>
        </p:spPr>
        <p:txBody>
          <a:bodyPr/>
          <a:lstStyle/>
          <a:p>
            <a:r>
              <a:rPr lang="nb-NO" sz="3600" b="1" dirty="0"/>
              <a:t>Fem grep for økt hverdagsglede </a:t>
            </a:r>
          </a:p>
        </p:txBody>
      </p:sp>
      <p:pic>
        <p:nvPicPr>
          <p:cNvPr id="4" name="Picture 2" descr="Frisklivssentralen - Steinkjer kommune">
            <a:extLst>
              <a:ext uri="{FF2B5EF4-FFF2-40B4-BE49-F238E27FC236}">
                <a16:creationId xmlns:a16="http://schemas.microsoft.com/office/drawing/2014/main" id="{8AC8A0B4-0CB4-4F79-A1C0-B8FA8E507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88F8B43F-13CF-42D1-A286-C646FC89E9B5}"/>
              </a:ext>
            </a:extLst>
          </p:cNvPr>
          <p:cNvSpPr/>
          <p:nvPr/>
        </p:nvSpPr>
        <p:spPr>
          <a:xfrm>
            <a:off x="247475" y="6310646"/>
            <a:ext cx="6312716" cy="369332"/>
          </a:xfrm>
          <a:prstGeom prst="rect">
            <a:avLst/>
          </a:prstGeom>
        </p:spPr>
        <p:txBody>
          <a:bodyPr wrap="square">
            <a:spAutoFit/>
          </a:bodyPr>
          <a:lstStyle/>
          <a:p>
            <a:r>
              <a:rPr lang="nb-NO" dirty="0"/>
              <a:t>https://psykiskhelse.no/hverdagsglede-filmer</a:t>
            </a:r>
          </a:p>
        </p:txBody>
      </p:sp>
      <p:pic>
        <p:nvPicPr>
          <p:cNvPr id="9218" name="Picture 2" descr="Illustrasjonsbilde Hverdagsglede">
            <a:extLst>
              <a:ext uri="{FF2B5EF4-FFF2-40B4-BE49-F238E27FC236}">
                <a16:creationId xmlns:a16="http://schemas.microsoft.com/office/drawing/2014/main" id="{7E50ED01-49DB-4233-A83D-6CE535534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570" y="2018891"/>
            <a:ext cx="6102991" cy="3236917"/>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p:cNvSpPr>
            <a:spLocks noGrp="1"/>
          </p:cNvSpPr>
          <p:nvPr>
            <p:ph idx="1"/>
          </p:nvPr>
        </p:nvSpPr>
        <p:spPr>
          <a:xfrm rot="21181511">
            <a:off x="4729506" y="531011"/>
            <a:ext cx="2416029" cy="2741360"/>
          </a:xfrm>
        </p:spPr>
        <p:txBody>
          <a:bodyPr/>
          <a:lstStyle/>
          <a:p>
            <a:pPr marL="0" indent="0">
              <a:buNone/>
            </a:pPr>
            <a:endParaRPr lang="nb-NO" dirty="0">
              <a:solidFill>
                <a:schemeClr val="tx1"/>
              </a:solidFill>
            </a:endParaRPr>
          </a:p>
          <a:p>
            <a:pPr marL="0" indent="0">
              <a:buNone/>
            </a:pPr>
            <a:br>
              <a:rPr lang="nb-NO" dirty="0">
                <a:solidFill>
                  <a:schemeClr val="tx1"/>
                </a:solidFill>
              </a:rPr>
            </a:br>
            <a:br>
              <a:rPr lang="nb-NO" dirty="0">
                <a:solidFill>
                  <a:schemeClr val="tx1"/>
                </a:solidFill>
              </a:rPr>
            </a:br>
            <a:br>
              <a:rPr lang="nb-NO" dirty="0">
                <a:solidFill>
                  <a:schemeClr val="tx1"/>
                </a:solidFill>
                <a:latin typeface="MS Mincho" panose="02020609040205080304" pitchFamily="49" charset="-128"/>
                <a:ea typeface="MS Mincho" panose="02020609040205080304" pitchFamily="49" charset="-128"/>
              </a:rPr>
            </a:br>
            <a:r>
              <a:rPr lang="nb-NO" sz="1800" b="1" dirty="0">
                <a:solidFill>
                  <a:srgbClr val="111111"/>
                </a:solidFill>
                <a:latin typeface="Minion W08"/>
                <a:ea typeface="ヒラギノ角ゴ Pro W3" pitchFamily="-102" charset="-128"/>
                <a:cs typeface="+mn-cs"/>
              </a:rPr>
              <a:t>VÆR </a:t>
            </a:r>
            <a:br>
              <a:rPr lang="nb-NO" sz="1800" b="1" dirty="0">
                <a:solidFill>
                  <a:srgbClr val="111111"/>
                </a:solidFill>
                <a:latin typeface="Minion W08"/>
                <a:ea typeface="ヒラギノ角ゴ Pro W3" pitchFamily="-102" charset="-128"/>
                <a:cs typeface="+mn-cs"/>
              </a:rPr>
            </a:br>
            <a:r>
              <a:rPr lang="nb-NO" sz="1800" b="1" dirty="0">
                <a:solidFill>
                  <a:srgbClr val="111111"/>
                </a:solidFill>
                <a:latin typeface="Minion W08"/>
                <a:ea typeface="ヒラギノ角ゴ Pro W3" pitchFamily="-102" charset="-128"/>
                <a:cs typeface="+mn-cs"/>
              </a:rPr>
              <a:t>OPPMERKSOM</a:t>
            </a:r>
          </a:p>
          <a:p>
            <a:pPr marL="0" indent="0">
              <a:buNone/>
            </a:pPr>
            <a:endParaRPr lang="nb-NO" dirty="0">
              <a:solidFill>
                <a:schemeClr val="tx1"/>
              </a:solidFill>
            </a:endParaRPr>
          </a:p>
          <a:p>
            <a:pPr marL="0" indent="0">
              <a:buNone/>
            </a:pPr>
            <a:endParaRPr lang="nb-NO" dirty="0">
              <a:solidFill>
                <a:schemeClr val="tx1"/>
              </a:solidFill>
            </a:endParaRPr>
          </a:p>
          <a:p>
            <a:pPr marL="0" indent="0">
              <a:buNone/>
            </a:pPr>
            <a:br>
              <a:rPr lang="nb-NO" dirty="0">
                <a:solidFill>
                  <a:schemeClr val="tx1"/>
                </a:solidFill>
              </a:rPr>
            </a:br>
            <a:br>
              <a:rPr lang="nb-NO" dirty="0">
                <a:solidFill>
                  <a:schemeClr val="tx1"/>
                </a:solidFill>
              </a:rPr>
            </a:br>
            <a:endParaRPr lang="nb-NO" dirty="0">
              <a:solidFill>
                <a:schemeClr val="tx1"/>
              </a:solidFill>
            </a:endParaRPr>
          </a:p>
        </p:txBody>
      </p:sp>
      <p:sp>
        <p:nvSpPr>
          <p:cNvPr id="8" name="Rektangel 7">
            <a:extLst>
              <a:ext uri="{FF2B5EF4-FFF2-40B4-BE49-F238E27FC236}">
                <a16:creationId xmlns:a16="http://schemas.microsoft.com/office/drawing/2014/main" id="{120B82AE-4522-44F1-8725-3E3950D35DFC}"/>
              </a:ext>
            </a:extLst>
          </p:cNvPr>
          <p:cNvSpPr/>
          <p:nvPr/>
        </p:nvSpPr>
        <p:spPr>
          <a:xfrm>
            <a:off x="5832767" y="3103000"/>
            <a:ext cx="1243930" cy="369332"/>
          </a:xfrm>
          <a:prstGeom prst="rect">
            <a:avLst/>
          </a:prstGeom>
        </p:spPr>
        <p:txBody>
          <a:bodyPr wrap="none">
            <a:spAutoFit/>
          </a:bodyPr>
          <a:lstStyle/>
          <a:p>
            <a:r>
              <a:rPr lang="nb-NO" b="1" dirty="0">
                <a:solidFill>
                  <a:srgbClr val="111111"/>
                </a:solidFill>
                <a:latin typeface="Minion W08"/>
              </a:rPr>
              <a:t>VÆR AKTIV</a:t>
            </a:r>
            <a:endParaRPr lang="nb-NO" b="1" i="0" dirty="0">
              <a:solidFill>
                <a:srgbClr val="111111"/>
              </a:solidFill>
              <a:effectLst/>
              <a:latin typeface="Minion W08"/>
            </a:endParaRPr>
          </a:p>
        </p:txBody>
      </p:sp>
      <p:sp>
        <p:nvSpPr>
          <p:cNvPr id="9" name="Rektangel 8">
            <a:extLst>
              <a:ext uri="{FF2B5EF4-FFF2-40B4-BE49-F238E27FC236}">
                <a16:creationId xmlns:a16="http://schemas.microsoft.com/office/drawing/2014/main" id="{97280515-51BE-48EA-9528-87B4A68EEEE8}"/>
              </a:ext>
            </a:extLst>
          </p:cNvPr>
          <p:cNvSpPr/>
          <p:nvPr/>
        </p:nvSpPr>
        <p:spPr>
          <a:xfrm rot="21164138">
            <a:off x="5441094" y="4540531"/>
            <a:ext cx="1906484" cy="369332"/>
          </a:xfrm>
          <a:prstGeom prst="rect">
            <a:avLst/>
          </a:prstGeom>
        </p:spPr>
        <p:txBody>
          <a:bodyPr wrap="none">
            <a:spAutoFit/>
          </a:bodyPr>
          <a:lstStyle/>
          <a:p>
            <a:r>
              <a:rPr lang="nb-NO" b="1" dirty="0">
                <a:solidFill>
                  <a:srgbClr val="111111"/>
                </a:solidFill>
                <a:latin typeface="Minion W08"/>
              </a:rPr>
              <a:t>FORTSETT Å LÆRE</a:t>
            </a:r>
            <a:endParaRPr lang="nb-NO" b="1" i="0" dirty="0">
              <a:solidFill>
                <a:srgbClr val="111111"/>
              </a:solidFill>
              <a:effectLst/>
              <a:latin typeface="Minion W08"/>
            </a:endParaRPr>
          </a:p>
        </p:txBody>
      </p:sp>
      <p:sp>
        <p:nvSpPr>
          <p:cNvPr id="10" name="Rektangel 9">
            <a:extLst>
              <a:ext uri="{FF2B5EF4-FFF2-40B4-BE49-F238E27FC236}">
                <a16:creationId xmlns:a16="http://schemas.microsoft.com/office/drawing/2014/main" id="{7195F926-F3E3-4B76-B533-FAFFBFE1C604}"/>
              </a:ext>
            </a:extLst>
          </p:cNvPr>
          <p:cNvSpPr/>
          <p:nvPr/>
        </p:nvSpPr>
        <p:spPr>
          <a:xfrm rot="1281830">
            <a:off x="2000571" y="4638265"/>
            <a:ext cx="1432380" cy="369332"/>
          </a:xfrm>
          <a:prstGeom prst="rect">
            <a:avLst/>
          </a:prstGeom>
        </p:spPr>
        <p:txBody>
          <a:bodyPr wrap="none">
            <a:spAutoFit/>
          </a:bodyPr>
          <a:lstStyle/>
          <a:p>
            <a:r>
              <a:rPr lang="nb-NO" b="1" dirty="0">
                <a:solidFill>
                  <a:srgbClr val="111111"/>
                </a:solidFill>
                <a:latin typeface="Minion W08"/>
              </a:rPr>
              <a:t>KNYTT BÅND</a:t>
            </a:r>
            <a:endParaRPr lang="nb-NO" b="1" i="0" dirty="0">
              <a:solidFill>
                <a:srgbClr val="111111"/>
              </a:solidFill>
              <a:effectLst/>
              <a:latin typeface="Minion W08"/>
            </a:endParaRPr>
          </a:p>
        </p:txBody>
      </p:sp>
      <p:sp>
        <p:nvSpPr>
          <p:cNvPr id="11" name="Rektangel 10">
            <a:extLst>
              <a:ext uri="{FF2B5EF4-FFF2-40B4-BE49-F238E27FC236}">
                <a16:creationId xmlns:a16="http://schemas.microsoft.com/office/drawing/2014/main" id="{AE620835-5DD8-40EA-A9CC-B681A59BAC69}"/>
              </a:ext>
            </a:extLst>
          </p:cNvPr>
          <p:cNvSpPr/>
          <p:nvPr/>
        </p:nvSpPr>
        <p:spPr>
          <a:xfrm rot="21069928">
            <a:off x="2520234" y="2840923"/>
            <a:ext cx="393056" cy="369332"/>
          </a:xfrm>
          <a:prstGeom prst="rect">
            <a:avLst/>
          </a:prstGeom>
        </p:spPr>
        <p:txBody>
          <a:bodyPr wrap="none">
            <a:spAutoFit/>
          </a:bodyPr>
          <a:lstStyle/>
          <a:p>
            <a:r>
              <a:rPr lang="nb-NO" b="1" dirty="0">
                <a:solidFill>
                  <a:srgbClr val="111111"/>
                </a:solidFill>
                <a:latin typeface="Minion W08"/>
              </a:rPr>
              <a:t>GI</a:t>
            </a:r>
            <a:endParaRPr lang="nb-NO" b="1" i="0" dirty="0">
              <a:solidFill>
                <a:srgbClr val="111111"/>
              </a:solidFill>
              <a:effectLst/>
              <a:latin typeface="Minion W08"/>
            </a:endParaRPr>
          </a:p>
        </p:txBody>
      </p:sp>
    </p:spTree>
    <p:extLst>
      <p:ext uri="{BB962C8B-B14F-4D97-AF65-F5344CB8AC3E}">
        <p14:creationId xmlns:p14="http://schemas.microsoft.com/office/powerpoint/2010/main" val="3412241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43659" y="1274684"/>
            <a:ext cx="8229600" cy="565150"/>
          </a:xfrm>
        </p:spPr>
        <p:txBody>
          <a:bodyPr/>
          <a:lstStyle/>
          <a:p>
            <a:pPr algn="ctr"/>
            <a:r>
              <a:rPr lang="nb-NO" sz="3600" b="1" dirty="0"/>
              <a:t>Har du spørsmål eller trenger veiledning?</a:t>
            </a:r>
            <a:br>
              <a:rPr lang="nb-NO" sz="2800" b="1" dirty="0"/>
            </a:br>
            <a:r>
              <a:rPr lang="nb-NO" sz="2800" dirty="0"/>
              <a:t>Ta gjerne kontakt med frisklivssentralen!</a:t>
            </a:r>
            <a:br>
              <a:rPr lang="nb-NO" sz="2800" dirty="0"/>
            </a:br>
            <a:br>
              <a:rPr lang="nb-NO" sz="2800" dirty="0"/>
            </a:br>
            <a:br>
              <a:rPr lang="nb-NO" sz="2800" dirty="0"/>
            </a:br>
            <a:r>
              <a:rPr lang="nb-NO" sz="2800" dirty="0"/>
              <a:t>Kristine Hanssen, 95 50 84 63</a:t>
            </a:r>
            <a:br>
              <a:rPr lang="nb-NO" sz="2800" dirty="0"/>
            </a:br>
            <a:br>
              <a:rPr lang="nb-NO" dirty="0"/>
            </a:br>
            <a:endParaRPr lang="nb-NO" dirty="0"/>
          </a:p>
        </p:txBody>
      </p:sp>
      <p:pic>
        <p:nvPicPr>
          <p:cNvPr id="1026" name="Picture 2" descr="Instagram - Nettrafikk.no">
            <a:extLst>
              <a:ext uri="{FF2B5EF4-FFF2-40B4-BE49-F238E27FC236}">
                <a16:creationId xmlns:a16="http://schemas.microsoft.com/office/drawing/2014/main" id="{2B5BAE99-CBEB-48BA-AEFD-BAC4098EE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793" y="5018167"/>
            <a:ext cx="1098681" cy="10901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klere og raskere å rydde opp på Facebook | Komputer.no">
            <a:extLst>
              <a:ext uri="{FF2B5EF4-FFF2-40B4-BE49-F238E27FC236}">
                <a16:creationId xmlns:a16="http://schemas.microsoft.com/office/drawing/2014/main" id="{5FB64AB7-CCCE-44BA-84BA-6904A79EF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122" y="5154954"/>
            <a:ext cx="1224793" cy="816528"/>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A7000641-DE19-4315-96B3-11C57FCECAA1}"/>
              </a:ext>
            </a:extLst>
          </p:cNvPr>
          <p:cNvSpPr txBox="1"/>
          <p:nvPr/>
        </p:nvSpPr>
        <p:spPr>
          <a:xfrm>
            <a:off x="207766" y="5946839"/>
            <a:ext cx="3250734" cy="646331"/>
          </a:xfrm>
          <a:prstGeom prst="rect">
            <a:avLst/>
          </a:prstGeom>
          <a:noFill/>
        </p:spPr>
        <p:txBody>
          <a:bodyPr wrap="square" rtlCol="0">
            <a:spAutoFit/>
          </a:bodyPr>
          <a:lstStyle/>
          <a:p>
            <a:br>
              <a:rPr lang="nb-NO" dirty="0"/>
            </a:br>
            <a:r>
              <a:rPr lang="nb-NO" dirty="0"/>
              <a:t>@Frisklivssentralenflekkefjord</a:t>
            </a:r>
          </a:p>
        </p:txBody>
      </p:sp>
      <p:sp>
        <p:nvSpPr>
          <p:cNvPr id="8" name="TekstSylinder 7">
            <a:extLst>
              <a:ext uri="{FF2B5EF4-FFF2-40B4-BE49-F238E27FC236}">
                <a16:creationId xmlns:a16="http://schemas.microsoft.com/office/drawing/2014/main" id="{5F5C7723-BFD9-4C47-A527-1A74B6ADEFFD}"/>
              </a:ext>
            </a:extLst>
          </p:cNvPr>
          <p:cNvSpPr txBox="1"/>
          <p:nvPr/>
        </p:nvSpPr>
        <p:spPr>
          <a:xfrm>
            <a:off x="4532151" y="5931304"/>
            <a:ext cx="3250734" cy="646331"/>
          </a:xfrm>
          <a:prstGeom prst="rect">
            <a:avLst/>
          </a:prstGeom>
          <a:noFill/>
        </p:spPr>
        <p:txBody>
          <a:bodyPr wrap="square" rtlCol="0">
            <a:spAutoFit/>
          </a:bodyPr>
          <a:lstStyle/>
          <a:p>
            <a:br>
              <a:rPr lang="nb-NO" dirty="0"/>
            </a:br>
            <a:r>
              <a:rPr lang="nb-NO" dirty="0"/>
              <a:t>Frisklivssentralen Flekkefjord</a:t>
            </a:r>
          </a:p>
        </p:txBody>
      </p:sp>
      <p:pic>
        <p:nvPicPr>
          <p:cNvPr id="1030" name="Picture 6" descr="Frisklivssentralen - Kjøita Park">
            <a:extLst>
              <a:ext uri="{FF2B5EF4-FFF2-40B4-BE49-F238E27FC236}">
                <a16:creationId xmlns:a16="http://schemas.microsoft.com/office/drawing/2014/main" id="{E8C264A2-096D-48E7-8D65-EE0112EB76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07" t="21721" r="17393" b="28259"/>
          <a:stretch/>
        </p:blipFill>
        <p:spPr bwMode="auto">
          <a:xfrm>
            <a:off x="3299092" y="4180275"/>
            <a:ext cx="2545816" cy="837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224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914400" y="1803701"/>
            <a:ext cx="8229600" cy="565150"/>
          </a:xfrm>
        </p:spPr>
        <p:txBody>
          <a:bodyPr/>
          <a:lstStyle/>
          <a:p>
            <a:r>
              <a:rPr lang="nb-NO" sz="4800" b="1" dirty="0"/>
              <a:t>Take home message! </a:t>
            </a:r>
          </a:p>
        </p:txBody>
      </p:sp>
      <p:sp>
        <p:nvSpPr>
          <p:cNvPr id="3" name="Plassholder for innhold 2"/>
          <p:cNvSpPr>
            <a:spLocks noGrp="1"/>
          </p:cNvSpPr>
          <p:nvPr>
            <p:ph idx="1"/>
          </p:nvPr>
        </p:nvSpPr>
        <p:spPr>
          <a:xfrm>
            <a:off x="1228381" y="2612872"/>
            <a:ext cx="5822414" cy="4229100"/>
          </a:xfrm>
        </p:spPr>
        <p:txBody>
          <a:bodyPr/>
          <a:lstStyle/>
          <a:p>
            <a:pPr>
              <a:buFont typeface="Wingdings" panose="05000000000000000000" pitchFamily="2" charset="2"/>
              <a:buChar char="v"/>
            </a:pPr>
            <a:r>
              <a:rPr lang="nb-NO">
                <a:solidFill>
                  <a:schemeClr val="tx1"/>
                </a:solidFill>
              </a:rPr>
              <a:t>Det er aldri for sent å begynne</a:t>
            </a:r>
          </a:p>
          <a:p>
            <a:pPr>
              <a:buFont typeface="Wingdings" panose="05000000000000000000" pitchFamily="2" charset="2"/>
              <a:buChar char="v"/>
            </a:pPr>
            <a:r>
              <a:rPr lang="nb-NO">
                <a:solidFill>
                  <a:schemeClr val="tx1"/>
                </a:solidFill>
              </a:rPr>
              <a:t>Det viktigste er ikke hva man gjør, </a:t>
            </a:r>
            <a:r>
              <a:rPr lang="nb-NO" b="1">
                <a:solidFill>
                  <a:schemeClr val="tx1"/>
                </a:solidFill>
              </a:rPr>
              <a:t>men at man gjør noe – hver bevegelse teller </a:t>
            </a:r>
          </a:p>
          <a:p>
            <a:pPr>
              <a:buFont typeface="Wingdings" panose="05000000000000000000" pitchFamily="2" charset="2"/>
              <a:buChar char="v"/>
            </a:pPr>
            <a:r>
              <a:rPr lang="nb-NO">
                <a:solidFill>
                  <a:schemeClr val="tx1"/>
                </a:solidFill>
              </a:rPr>
              <a:t>Ta bevisste aktive valg i hverdagen </a:t>
            </a:r>
          </a:p>
          <a:p>
            <a:pPr>
              <a:buFont typeface="Wingdings" panose="05000000000000000000" pitchFamily="2" charset="2"/>
              <a:buChar char="v"/>
            </a:pPr>
            <a:r>
              <a:rPr lang="nb-NO">
                <a:solidFill>
                  <a:schemeClr val="tx1"/>
                </a:solidFill>
              </a:rPr>
              <a:t>Aktivitet som gjøres regelmessig har størst helsegevinst</a:t>
            </a:r>
          </a:p>
          <a:p>
            <a:pPr>
              <a:buFont typeface="Wingdings" panose="05000000000000000000" pitchFamily="2" charset="2"/>
              <a:buChar char="v"/>
            </a:pPr>
            <a:endParaRPr lang="nb-NO" dirty="0"/>
          </a:p>
        </p:txBody>
      </p:sp>
      <p:pic>
        <p:nvPicPr>
          <p:cNvPr id="6" name="Picture 2" descr="Frisklivssentralen - Steinkjer kommune">
            <a:extLst>
              <a:ext uri="{FF2B5EF4-FFF2-40B4-BE49-F238E27FC236}">
                <a16:creationId xmlns:a16="http://schemas.microsoft.com/office/drawing/2014/main" id="{B14BC8B9-1ABA-47D9-9FC3-60BDE00B3E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588" y="13370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991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95224" y="890137"/>
            <a:ext cx="8229600" cy="565150"/>
          </a:xfrm>
        </p:spPr>
        <p:txBody>
          <a:bodyPr/>
          <a:lstStyle/>
          <a:p>
            <a:pPr algn="ctr"/>
            <a:r>
              <a:rPr lang="nb-NO" sz="3600" b="1" dirty="0"/>
              <a:t>TAKK FOR OSS </a:t>
            </a:r>
            <a:br>
              <a:rPr lang="nb-NO" sz="3600" b="1" dirty="0"/>
            </a:br>
            <a:r>
              <a:rPr lang="nb-NO" sz="3600" dirty="0"/>
              <a:t>Lykke til med en aktiv hverdag!</a:t>
            </a:r>
            <a:br>
              <a:rPr lang="nb-NO" dirty="0"/>
            </a:br>
            <a:br>
              <a:rPr lang="nb-NO" dirty="0"/>
            </a:br>
            <a:endParaRPr lang="nb-NO" dirty="0"/>
          </a:p>
        </p:txBody>
      </p:sp>
      <p:pic>
        <p:nvPicPr>
          <p:cNvPr id="3" name="Bilde 2"/>
          <p:cNvPicPr>
            <a:picLocks noChangeAspect="1"/>
          </p:cNvPicPr>
          <p:nvPr/>
        </p:nvPicPr>
        <p:blipFill rotWithShape="1">
          <a:blip r:embed="rId2">
            <a:extLst>
              <a:ext uri="{28A0092B-C50C-407E-A947-70E740481C1C}">
                <a14:useLocalDpi xmlns:a14="http://schemas.microsoft.com/office/drawing/2010/main" val="0"/>
              </a:ext>
            </a:extLst>
          </a:blip>
          <a:srcRect b="23648"/>
          <a:stretch/>
        </p:blipFill>
        <p:spPr>
          <a:xfrm>
            <a:off x="2700069" y="2138035"/>
            <a:ext cx="3883000" cy="4340403"/>
          </a:xfrm>
          <a:prstGeom prst="rect">
            <a:avLst/>
          </a:prstGeom>
        </p:spPr>
      </p:pic>
      <p:pic>
        <p:nvPicPr>
          <p:cNvPr id="4" name="Picture 2" descr="Frisklivssentralen - Steinkjer kommune">
            <a:extLst>
              <a:ext uri="{FF2B5EF4-FFF2-40B4-BE49-F238E27FC236}">
                <a16:creationId xmlns:a16="http://schemas.microsoft.com/office/drawing/2014/main" id="{10F2582B-8087-4D2B-83B1-429EC2D99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026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704672"/>
            <a:ext cx="8229600" cy="565150"/>
          </a:xfrm>
        </p:spPr>
        <p:txBody>
          <a:bodyPr/>
          <a:lstStyle/>
          <a:p>
            <a:r>
              <a:rPr lang="nb-NO" sz="4400" b="1" dirty="0"/>
              <a:t>Fall</a:t>
            </a:r>
            <a:r>
              <a:rPr lang="nb-NO" sz="3600" dirty="0"/>
              <a:t> </a:t>
            </a:r>
          </a:p>
        </p:txBody>
      </p:sp>
      <p:sp>
        <p:nvSpPr>
          <p:cNvPr id="3" name="Plassholder for innhold 2"/>
          <p:cNvSpPr>
            <a:spLocks noGrp="1"/>
          </p:cNvSpPr>
          <p:nvPr>
            <p:ph idx="1"/>
          </p:nvPr>
        </p:nvSpPr>
        <p:spPr>
          <a:xfrm>
            <a:off x="457200" y="1747838"/>
            <a:ext cx="4872723" cy="4229100"/>
          </a:xfrm>
        </p:spPr>
        <p:txBody>
          <a:bodyPr/>
          <a:lstStyle/>
          <a:p>
            <a:pPr>
              <a:buFont typeface="Wingdings" panose="05000000000000000000" pitchFamily="2" charset="2"/>
              <a:buChar char="v"/>
            </a:pPr>
            <a:r>
              <a:rPr lang="nb-NO" dirty="0">
                <a:solidFill>
                  <a:schemeClr val="tx1"/>
                </a:solidFill>
              </a:rPr>
              <a:t>1/3 av alle over 65 år har minst en fall-episode per år, og av dem er halvparten utsatt for gjentatte fall</a:t>
            </a:r>
          </a:p>
          <a:p>
            <a:pPr>
              <a:buFont typeface="Wingdings" panose="05000000000000000000" pitchFamily="2" charset="2"/>
              <a:buChar char="v"/>
            </a:pPr>
            <a:r>
              <a:rPr lang="nb-NO" dirty="0">
                <a:solidFill>
                  <a:schemeClr val="tx1"/>
                </a:solidFill>
              </a:rPr>
              <a:t>10 % av fall hos eldre resulterer i brudd – kan få store konsekvenser </a:t>
            </a:r>
          </a:p>
          <a:p>
            <a:pPr>
              <a:buFont typeface="Wingdings" panose="05000000000000000000" pitchFamily="2" charset="2"/>
              <a:buChar char="v"/>
            </a:pPr>
            <a:r>
              <a:rPr lang="nb-NO" dirty="0">
                <a:solidFill>
                  <a:schemeClr val="tx1"/>
                </a:solidFill>
              </a:rPr>
              <a:t>Bedre å forebygge </a:t>
            </a:r>
          </a:p>
          <a:p>
            <a:pPr>
              <a:buFont typeface="Wingdings" panose="05000000000000000000" pitchFamily="2" charset="2"/>
              <a:buChar char="v"/>
            </a:pPr>
            <a:r>
              <a:rPr lang="nb-NO" dirty="0">
                <a:solidFill>
                  <a:schemeClr val="tx1"/>
                </a:solidFill>
              </a:rPr>
              <a:t>Engstelighet kan gjøre at man unngår aktiviteter</a:t>
            </a:r>
            <a:endParaRPr lang="nb-NO" b="1" dirty="0">
              <a:solidFill>
                <a:schemeClr val="tx1"/>
              </a:solidFill>
            </a:endParaRPr>
          </a:p>
          <a:p>
            <a:pPr>
              <a:buFont typeface="Wingdings" panose="05000000000000000000" pitchFamily="2" charset="2"/>
              <a:buChar char="v"/>
            </a:pPr>
            <a:endParaRPr lang="nb-NO" b="1" dirty="0">
              <a:solidFill>
                <a:schemeClr val="tx1"/>
              </a:solidFill>
            </a:endParaRPr>
          </a:p>
          <a:p>
            <a:pPr marL="0" indent="0">
              <a:buNone/>
            </a:pPr>
            <a:endParaRPr lang="nb-NO" b="1" dirty="0"/>
          </a:p>
          <a:p>
            <a:endParaRPr lang="nb-NO" dirty="0"/>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850" y="1235414"/>
            <a:ext cx="2342205" cy="2049430"/>
          </a:xfrm>
          <a:prstGeom prst="rect">
            <a:avLst/>
          </a:prstGeom>
        </p:spPr>
      </p:pic>
      <p:pic>
        <p:nvPicPr>
          <p:cNvPr id="1026" name="Bilde 3"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22752" r="19147"/>
          <a:stretch/>
        </p:blipFill>
        <p:spPr bwMode="auto">
          <a:xfrm>
            <a:off x="5045726" y="3533011"/>
            <a:ext cx="2853368" cy="284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Frisklivssentralen - Steinkjer kommune">
            <a:extLst>
              <a:ext uri="{FF2B5EF4-FFF2-40B4-BE49-F238E27FC236}">
                <a16:creationId xmlns:a16="http://schemas.microsoft.com/office/drawing/2014/main" id="{5D112EEA-32C5-4767-9ACE-9FAAF645D4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886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875755"/>
            <a:ext cx="8229600" cy="565150"/>
          </a:xfrm>
        </p:spPr>
        <p:txBody>
          <a:bodyPr/>
          <a:lstStyle/>
          <a:p>
            <a:r>
              <a:rPr lang="nb-NO" sz="4400" b="1" dirty="0"/>
              <a:t>Tips for å unngå fall </a:t>
            </a:r>
          </a:p>
        </p:txBody>
      </p:sp>
      <p:sp>
        <p:nvSpPr>
          <p:cNvPr id="3" name="Plassholder for innhold 2"/>
          <p:cNvSpPr>
            <a:spLocks noGrp="1"/>
          </p:cNvSpPr>
          <p:nvPr>
            <p:ph type="body" idx="1"/>
          </p:nvPr>
        </p:nvSpPr>
        <p:spPr>
          <a:xfrm>
            <a:off x="457200" y="1797487"/>
            <a:ext cx="4040188" cy="417399"/>
          </a:xfrm>
        </p:spPr>
        <p:txBody>
          <a:bodyPr/>
          <a:lstStyle/>
          <a:p>
            <a:pPr marL="0" indent="0">
              <a:buNone/>
            </a:pPr>
            <a:r>
              <a:rPr lang="nb-NO" b="1" dirty="0">
                <a:solidFill>
                  <a:schemeClr val="tx1"/>
                </a:solidFill>
              </a:rPr>
              <a:t>TRENING</a:t>
            </a:r>
          </a:p>
        </p:txBody>
      </p:sp>
      <p:sp>
        <p:nvSpPr>
          <p:cNvPr id="5" name="Plassholder for innhold 4"/>
          <p:cNvSpPr>
            <a:spLocks noGrp="1"/>
          </p:cNvSpPr>
          <p:nvPr>
            <p:ph sz="half" idx="2"/>
          </p:nvPr>
        </p:nvSpPr>
        <p:spPr>
          <a:xfrm>
            <a:off x="457200" y="2211843"/>
            <a:ext cx="4040188" cy="3383873"/>
          </a:xfrm>
        </p:spPr>
        <p:txBody>
          <a:bodyPr/>
          <a:lstStyle/>
          <a:p>
            <a:pPr>
              <a:buFont typeface="Wingdings" panose="05000000000000000000" pitchFamily="2" charset="2"/>
              <a:buChar char="v"/>
            </a:pPr>
            <a:r>
              <a:rPr lang="nb-NO" dirty="0">
                <a:solidFill>
                  <a:schemeClr val="tx1"/>
                </a:solidFill>
              </a:rPr>
              <a:t>Styrketrening</a:t>
            </a:r>
          </a:p>
          <a:p>
            <a:pPr>
              <a:buFont typeface="Wingdings" panose="05000000000000000000" pitchFamily="2" charset="2"/>
              <a:buChar char="v"/>
            </a:pPr>
            <a:r>
              <a:rPr lang="nb-NO" dirty="0">
                <a:solidFill>
                  <a:schemeClr val="tx1"/>
                </a:solidFill>
              </a:rPr>
              <a:t>Balansetrening</a:t>
            </a:r>
          </a:p>
          <a:p>
            <a:pPr>
              <a:buFont typeface="Wingdings" panose="05000000000000000000" pitchFamily="2" charset="2"/>
              <a:buChar char="v"/>
            </a:pPr>
            <a:r>
              <a:rPr lang="nb-NO" dirty="0">
                <a:solidFill>
                  <a:schemeClr val="tx1"/>
                </a:solidFill>
              </a:rPr>
              <a:t>Bevegelighetstrening</a:t>
            </a:r>
          </a:p>
          <a:p>
            <a:endParaRPr lang="nb-NO" dirty="0"/>
          </a:p>
        </p:txBody>
      </p:sp>
      <p:sp>
        <p:nvSpPr>
          <p:cNvPr id="6" name="Plassholder for tekst 5"/>
          <p:cNvSpPr>
            <a:spLocks noGrp="1"/>
          </p:cNvSpPr>
          <p:nvPr>
            <p:ph type="body" sz="quarter" idx="3"/>
          </p:nvPr>
        </p:nvSpPr>
        <p:spPr>
          <a:xfrm>
            <a:off x="4645025" y="1789717"/>
            <a:ext cx="4041775" cy="417399"/>
          </a:xfrm>
        </p:spPr>
        <p:txBody>
          <a:bodyPr/>
          <a:lstStyle/>
          <a:p>
            <a:r>
              <a:rPr lang="nb-NO" dirty="0">
                <a:solidFill>
                  <a:schemeClr val="tx1"/>
                </a:solidFill>
              </a:rPr>
              <a:t>ANDRE TIPS</a:t>
            </a:r>
          </a:p>
        </p:txBody>
      </p:sp>
      <p:sp>
        <p:nvSpPr>
          <p:cNvPr id="7" name="Plassholder for innhold 6"/>
          <p:cNvSpPr>
            <a:spLocks noGrp="1"/>
          </p:cNvSpPr>
          <p:nvPr>
            <p:ph sz="quarter" idx="4"/>
          </p:nvPr>
        </p:nvSpPr>
        <p:spPr>
          <a:xfrm>
            <a:off x="4645025" y="2207116"/>
            <a:ext cx="4041775" cy="3383873"/>
          </a:xfrm>
        </p:spPr>
        <p:txBody>
          <a:bodyPr/>
          <a:lstStyle/>
          <a:p>
            <a:pPr>
              <a:buFont typeface="Wingdings" panose="05000000000000000000" pitchFamily="2" charset="2"/>
              <a:buChar char="v"/>
            </a:pPr>
            <a:r>
              <a:rPr lang="nb-NO" dirty="0">
                <a:solidFill>
                  <a:schemeClr val="tx1"/>
                </a:solidFill>
              </a:rPr>
              <a:t>Sjekke syn</a:t>
            </a:r>
          </a:p>
          <a:p>
            <a:pPr>
              <a:buFont typeface="Wingdings" panose="05000000000000000000" pitchFamily="2" charset="2"/>
              <a:buChar char="v"/>
            </a:pPr>
            <a:r>
              <a:rPr lang="nb-NO" dirty="0">
                <a:solidFill>
                  <a:schemeClr val="tx1"/>
                </a:solidFill>
              </a:rPr>
              <a:t>Sjekke medisiner (fastlege)</a:t>
            </a:r>
          </a:p>
          <a:p>
            <a:pPr>
              <a:buFont typeface="Wingdings" panose="05000000000000000000" pitchFamily="2" charset="2"/>
              <a:buChar char="v"/>
            </a:pPr>
            <a:r>
              <a:rPr lang="nb-NO" dirty="0">
                <a:solidFill>
                  <a:schemeClr val="tx1"/>
                </a:solidFill>
              </a:rPr>
              <a:t>Unngå løse tepper, matter, terskler</a:t>
            </a:r>
          </a:p>
          <a:p>
            <a:pPr>
              <a:buFont typeface="Wingdings" panose="05000000000000000000" pitchFamily="2" charset="2"/>
              <a:buChar char="v"/>
            </a:pPr>
            <a:r>
              <a:rPr lang="nb-NO" dirty="0">
                <a:solidFill>
                  <a:schemeClr val="tx1"/>
                </a:solidFill>
              </a:rPr>
              <a:t>Skliforebygging på bad f. eks.</a:t>
            </a:r>
          </a:p>
          <a:p>
            <a:pPr>
              <a:buFont typeface="Wingdings" panose="05000000000000000000" pitchFamily="2" charset="2"/>
              <a:buChar char="v"/>
            </a:pPr>
            <a:r>
              <a:rPr lang="nb-NO" dirty="0">
                <a:solidFill>
                  <a:schemeClr val="tx1"/>
                </a:solidFill>
              </a:rPr>
              <a:t>Brodder</a:t>
            </a:r>
          </a:p>
          <a:p>
            <a:pPr marL="0" indent="0">
              <a:buNone/>
            </a:pPr>
            <a:endParaRPr lang="nb-NO" dirty="0"/>
          </a:p>
        </p:txBody>
      </p:sp>
      <p:pic>
        <p:nvPicPr>
          <p:cNvPr id="8" name="Bilde 7"/>
          <p:cNvPicPr>
            <a:picLocks noChangeAspect="1"/>
          </p:cNvPicPr>
          <p:nvPr/>
        </p:nvPicPr>
        <p:blipFill rotWithShape="1">
          <a:blip r:embed="rId2">
            <a:extLst>
              <a:ext uri="{28A0092B-C50C-407E-A947-70E740481C1C}">
                <a14:useLocalDpi xmlns:a14="http://schemas.microsoft.com/office/drawing/2010/main" val="0"/>
              </a:ext>
            </a:extLst>
          </a:blip>
          <a:srcRect b="5407"/>
          <a:stretch/>
        </p:blipFill>
        <p:spPr>
          <a:xfrm rot="21368706">
            <a:off x="1276923" y="3809488"/>
            <a:ext cx="2670160" cy="2657114"/>
          </a:xfrm>
          <a:prstGeom prst="rect">
            <a:avLst/>
          </a:prstGeom>
          <a:ln>
            <a:noFill/>
          </a:ln>
          <a:effectLst>
            <a:softEdge rad="112500"/>
          </a:effectLst>
        </p:spPr>
      </p:pic>
      <p:pic>
        <p:nvPicPr>
          <p:cNvPr id="9" name="Picture 2" descr="Frisklivssentralen - Steinkjer kommune">
            <a:extLst>
              <a:ext uri="{FF2B5EF4-FFF2-40B4-BE49-F238E27FC236}">
                <a16:creationId xmlns:a16="http://schemas.microsoft.com/office/drawing/2014/main" id="{7DA7916D-86FC-451B-BDB0-D995B5071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394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b="1" dirty="0"/>
              <a:t>Styrketrening</a:t>
            </a:r>
          </a:p>
        </p:txBody>
      </p:sp>
      <p:sp>
        <p:nvSpPr>
          <p:cNvPr id="3" name="Plassholder for innhold 2"/>
          <p:cNvSpPr>
            <a:spLocks noGrp="1"/>
          </p:cNvSpPr>
          <p:nvPr>
            <p:ph sz="half" idx="1"/>
          </p:nvPr>
        </p:nvSpPr>
        <p:spPr>
          <a:xfrm>
            <a:off x="457200" y="1784775"/>
            <a:ext cx="4038600" cy="3890544"/>
          </a:xfrm>
        </p:spPr>
        <p:txBody>
          <a:bodyPr/>
          <a:lstStyle/>
          <a:p>
            <a:pPr marL="0" indent="0">
              <a:buNone/>
            </a:pPr>
            <a:endParaRPr lang="nb-NO" sz="2400" dirty="0">
              <a:solidFill>
                <a:schemeClr val="tx1"/>
              </a:solidFill>
            </a:endParaRPr>
          </a:p>
          <a:p>
            <a:pPr>
              <a:buFont typeface="Wingdings" panose="05000000000000000000" pitchFamily="2" charset="2"/>
              <a:buChar char="v"/>
            </a:pPr>
            <a:r>
              <a:rPr lang="nb-NO" sz="2400" dirty="0">
                <a:solidFill>
                  <a:schemeClr val="tx1"/>
                </a:solidFill>
              </a:rPr>
              <a:t>Bremser tap av muskelmasse og styrke   </a:t>
            </a:r>
          </a:p>
          <a:p>
            <a:pPr>
              <a:buFont typeface="Wingdings" panose="05000000000000000000" pitchFamily="2" charset="2"/>
              <a:buChar char="v"/>
            </a:pPr>
            <a:r>
              <a:rPr lang="nb-NO" sz="2400" dirty="0">
                <a:solidFill>
                  <a:schemeClr val="tx1"/>
                </a:solidFill>
              </a:rPr>
              <a:t>Viktigste treningsformen for eldre                  </a:t>
            </a:r>
          </a:p>
          <a:p>
            <a:pPr>
              <a:buFont typeface="Wingdings" panose="05000000000000000000" pitchFamily="2" charset="2"/>
              <a:buChar char="v"/>
            </a:pPr>
            <a:r>
              <a:rPr lang="nb-NO" sz="2400" dirty="0">
                <a:solidFill>
                  <a:schemeClr val="tx1"/>
                </a:solidFill>
              </a:rPr>
              <a:t>En sterk kropp gir overskudd til å mestre hverdagens gjøremål </a:t>
            </a:r>
          </a:p>
          <a:p>
            <a:pPr>
              <a:buFont typeface="Wingdings" panose="05000000000000000000" pitchFamily="2" charset="2"/>
              <a:buChar char="v"/>
            </a:pPr>
            <a:r>
              <a:rPr lang="nb-NO" sz="2400" dirty="0">
                <a:solidFill>
                  <a:schemeClr val="tx1"/>
                </a:solidFill>
              </a:rPr>
              <a:t>Blir lettere å bære handleposene, gå i trapp og løfte barnebarna </a:t>
            </a:r>
          </a:p>
        </p:txBody>
      </p:sp>
      <p:sp>
        <p:nvSpPr>
          <p:cNvPr id="6" name="Plassholder for lysbildenummer 5"/>
          <p:cNvSpPr>
            <a:spLocks noGrp="1"/>
          </p:cNvSpPr>
          <p:nvPr>
            <p:ph type="sldNum" sz="quarter" idx="11"/>
          </p:nvPr>
        </p:nvSpPr>
        <p:spPr/>
        <p:txBody>
          <a:bodyPr/>
          <a:lstStyle/>
          <a:p>
            <a:fld id="{5EEB1A41-28DD-41C5-8EC2-4D14836F9D14}" type="slidenum">
              <a:rPr lang="en-US" altLang="nb-NO" smtClean="0"/>
              <a:pPr/>
              <a:t>37</a:t>
            </a:fld>
            <a:endParaRPr lang="en-US" altLang="nb-NO"/>
          </a:p>
        </p:txBody>
      </p:sp>
      <p:pic>
        <p:nvPicPr>
          <p:cNvPr id="4100" name="Picture 4" descr="Bilderesultat for styrketrening eldre">
            <a:extLst>
              <a:ext uri="{FF2B5EF4-FFF2-40B4-BE49-F238E27FC236}">
                <a16:creationId xmlns:a16="http://schemas.microsoft.com/office/drawing/2014/main" id="{F879E410-DDAF-4F1A-909A-BE865256F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4782" y="1915212"/>
            <a:ext cx="3226373" cy="18148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8" name="Picture 12" descr="Eldre mann pÃ¥ treningsstudio">
            <a:extLst>
              <a:ext uri="{FF2B5EF4-FFF2-40B4-BE49-F238E27FC236}">
                <a16:creationId xmlns:a16="http://schemas.microsoft.com/office/drawing/2014/main" id="{5743A4FF-8E84-44EE-9089-9136F4649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782" y="3976577"/>
            <a:ext cx="3226373" cy="2149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Frisklivssentralen - Steinkjer kommune">
            <a:extLst>
              <a:ext uri="{FF2B5EF4-FFF2-40B4-BE49-F238E27FC236}">
                <a16:creationId xmlns:a16="http://schemas.microsoft.com/office/drawing/2014/main" id="{34C3949E-B123-4819-B042-576706077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133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b="1" dirty="0"/>
              <a:t>Balansetrening</a:t>
            </a:r>
          </a:p>
        </p:txBody>
      </p:sp>
      <p:sp>
        <p:nvSpPr>
          <p:cNvPr id="3" name="Plassholder for innhold 2"/>
          <p:cNvSpPr>
            <a:spLocks noGrp="1"/>
          </p:cNvSpPr>
          <p:nvPr>
            <p:ph sz="half" idx="1"/>
          </p:nvPr>
        </p:nvSpPr>
        <p:spPr>
          <a:xfrm>
            <a:off x="457200" y="1857727"/>
            <a:ext cx="6645623" cy="2071976"/>
          </a:xfrm>
        </p:spPr>
        <p:txBody>
          <a:bodyPr/>
          <a:lstStyle/>
          <a:p>
            <a:pPr>
              <a:buFont typeface="Wingdings" panose="05000000000000000000" pitchFamily="2" charset="2"/>
              <a:buChar char="v"/>
            </a:pPr>
            <a:r>
              <a:rPr lang="nb-NO" dirty="0">
                <a:solidFill>
                  <a:schemeClr val="tx1"/>
                </a:solidFill>
              </a:rPr>
              <a:t>Lett å trene balansen hjemme</a:t>
            </a:r>
          </a:p>
          <a:p>
            <a:pPr>
              <a:buFont typeface="Wingdings" panose="05000000000000000000" pitchFamily="2" charset="2"/>
              <a:buChar char="v"/>
            </a:pPr>
            <a:r>
              <a:rPr lang="nb-NO" dirty="0">
                <a:solidFill>
                  <a:schemeClr val="tx1"/>
                </a:solidFill>
              </a:rPr>
              <a:t>Balansen påvirkes av mange faktorer </a:t>
            </a:r>
          </a:p>
          <a:p>
            <a:pPr>
              <a:buFont typeface="Wingdings" panose="05000000000000000000" pitchFamily="2" charset="2"/>
              <a:buChar char="v"/>
            </a:pPr>
            <a:r>
              <a:rPr lang="nb-NO" dirty="0">
                <a:solidFill>
                  <a:schemeClr val="tx1"/>
                </a:solidFill>
              </a:rPr>
              <a:t>Reduserer risiko for fall</a:t>
            </a:r>
          </a:p>
        </p:txBody>
      </p:sp>
      <p:pic>
        <p:nvPicPr>
          <p:cNvPr id="2050" name="Bild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3929703"/>
            <a:ext cx="6985358" cy="23444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risklivssentralen - Steinkjer kommune">
            <a:extLst>
              <a:ext uri="{FF2B5EF4-FFF2-40B4-BE49-F238E27FC236}">
                <a16:creationId xmlns:a16="http://schemas.microsoft.com/office/drawing/2014/main" id="{C752CD8F-9150-46EF-8D66-02E648FAD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095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F368069E-5D2C-4433-84F5-8C632DFD666E}"/>
              </a:ext>
            </a:extLst>
          </p:cNvPr>
          <p:cNvSpPr>
            <a:spLocks noGrp="1"/>
          </p:cNvSpPr>
          <p:nvPr>
            <p:ph type="title"/>
          </p:nvPr>
        </p:nvSpPr>
        <p:spPr/>
        <p:txBody>
          <a:bodyPr/>
          <a:lstStyle/>
          <a:p>
            <a:r>
              <a:rPr lang="nb-NO" sz="3200" b="1" dirty="0"/>
              <a:t>Kondisjonstrening</a:t>
            </a:r>
            <a:r>
              <a:rPr lang="nb-NO" dirty="0"/>
              <a:t> </a:t>
            </a:r>
          </a:p>
        </p:txBody>
      </p:sp>
      <p:sp>
        <p:nvSpPr>
          <p:cNvPr id="6" name="Plassholder for lysbildenummer 5">
            <a:extLst>
              <a:ext uri="{FF2B5EF4-FFF2-40B4-BE49-F238E27FC236}">
                <a16:creationId xmlns:a16="http://schemas.microsoft.com/office/drawing/2014/main" id="{8A5A183B-5D4F-429A-834B-0810105F5A53}"/>
              </a:ext>
            </a:extLst>
          </p:cNvPr>
          <p:cNvSpPr>
            <a:spLocks noGrp="1"/>
          </p:cNvSpPr>
          <p:nvPr>
            <p:ph type="sldNum" sz="quarter" idx="4294967295"/>
          </p:nvPr>
        </p:nvSpPr>
        <p:spPr>
          <a:xfrm>
            <a:off x="0" y="6356350"/>
            <a:ext cx="438150" cy="365125"/>
          </a:xfrm>
        </p:spPr>
        <p:txBody>
          <a:bodyPr/>
          <a:lstStyle/>
          <a:p>
            <a:fld id="{5EEB1A41-28DD-41C5-8EC2-4D14836F9D14}" type="slidenum">
              <a:rPr lang="en-US" altLang="nb-NO" smtClean="0"/>
              <a:pPr/>
              <a:t>39</a:t>
            </a:fld>
            <a:endParaRPr lang="en-US" altLang="nb-NO"/>
          </a:p>
        </p:txBody>
      </p:sp>
      <p:pic>
        <p:nvPicPr>
          <p:cNvPr id="29698" name="Picture 2" descr="Gå tur for bedre helse | LHL">
            <a:extLst>
              <a:ext uri="{FF2B5EF4-FFF2-40B4-BE49-F238E27FC236}">
                <a16:creationId xmlns:a16="http://schemas.microsoft.com/office/drawing/2014/main" id="{A662216A-DCF4-4707-ABC1-46D7DAFCE6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21048656">
            <a:off x="326882" y="1904380"/>
            <a:ext cx="3880192" cy="16620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9700" name="Picture 4" descr="Svømming som mosjonsaktivitet - NHI.no">
            <a:extLst>
              <a:ext uri="{FF2B5EF4-FFF2-40B4-BE49-F238E27FC236}">
                <a16:creationId xmlns:a16="http://schemas.microsoft.com/office/drawing/2014/main" id="{178F1FA0-1C39-4FCD-B271-76627A261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445" y="1081064"/>
            <a:ext cx="3193889" cy="17969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9702" name="Picture 6" descr="Dansekurs for voksne | dancepopup.com">
            <a:extLst>
              <a:ext uri="{FF2B5EF4-FFF2-40B4-BE49-F238E27FC236}">
                <a16:creationId xmlns:a16="http://schemas.microsoft.com/office/drawing/2014/main" id="{2081A4ED-9EBE-4820-9975-38D6729A7C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0766">
            <a:off x="375861" y="4251157"/>
            <a:ext cx="2653300" cy="17195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9704" name="Picture 8" descr="Visit Haldenkanalen - Sykling langs Haldenkanalen">
            <a:extLst>
              <a:ext uri="{FF2B5EF4-FFF2-40B4-BE49-F238E27FC236}">
                <a16:creationId xmlns:a16="http://schemas.microsoft.com/office/drawing/2014/main" id="{CC1AF207-B175-4766-9135-208CEF58BA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9837" y="3367649"/>
            <a:ext cx="2972126" cy="19809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9706" name="Picture 10" descr="Flekkefjord Sparebank Arena, Flekkefjord | Arenaen er attraktiv for småbarn  og idrettsutøvere: Her kan du også ta med kjæresten din og ha det gøy!">
            <a:extLst>
              <a:ext uri="{FF2B5EF4-FFF2-40B4-BE49-F238E27FC236}">
                <a16:creationId xmlns:a16="http://schemas.microsoft.com/office/drawing/2014/main" id="{68A5F0A3-C2D9-4C1D-9D3A-9E21D3B67C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81825">
            <a:off x="6439105" y="3727668"/>
            <a:ext cx="2247695" cy="18587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831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438150" y="900113"/>
            <a:ext cx="7992737" cy="565150"/>
          </a:xfrm>
        </p:spPr>
        <p:txBody>
          <a:bodyPr/>
          <a:lstStyle/>
          <a:p>
            <a:r>
              <a:rPr lang="nb-NO" sz="3600" b="1" dirty="0"/>
              <a:t>Fysisk aktivitet – et grunnleggende behov</a:t>
            </a:r>
          </a:p>
        </p:txBody>
      </p:sp>
      <p:sp>
        <p:nvSpPr>
          <p:cNvPr id="7" name="Plassholder for innhold 6"/>
          <p:cNvSpPr>
            <a:spLocks noGrp="1"/>
          </p:cNvSpPr>
          <p:nvPr>
            <p:ph idx="1"/>
          </p:nvPr>
        </p:nvSpPr>
        <p:spPr>
          <a:xfrm>
            <a:off x="438150" y="2205187"/>
            <a:ext cx="5405532" cy="4467071"/>
          </a:xfrm>
        </p:spPr>
        <p:txBody>
          <a:bodyPr/>
          <a:lstStyle/>
          <a:p>
            <a:pPr>
              <a:buFont typeface="Wingdings" panose="05000000000000000000" pitchFamily="2" charset="2"/>
              <a:buChar char="v"/>
            </a:pPr>
            <a:r>
              <a:rPr lang="nb-NO" dirty="0">
                <a:solidFill>
                  <a:schemeClr val="tx1"/>
                </a:solidFill>
              </a:rPr>
              <a:t>Menneskekroppen er skapt for bevegelse</a:t>
            </a:r>
          </a:p>
          <a:p>
            <a:pPr>
              <a:buFont typeface="Wingdings" panose="05000000000000000000" pitchFamily="2" charset="2"/>
              <a:buChar char="v"/>
            </a:pPr>
            <a:r>
              <a:rPr lang="nb-NO" dirty="0">
                <a:solidFill>
                  <a:schemeClr val="tx1"/>
                </a:solidFill>
              </a:rPr>
              <a:t>Grunnleggende behov uansett alder og helsetilstand</a:t>
            </a:r>
          </a:p>
          <a:p>
            <a:pPr>
              <a:buFont typeface="Wingdings" panose="05000000000000000000" pitchFamily="2" charset="2"/>
              <a:buChar char="v"/>
            </a:pPr>
            <a:r>
              <a:rPr lang="nb-NO" dirty="0">
                <a:solidFill>
                  <a:schemeClr val="tx1"/>
                </a:solidFill>
              </a:rPr>
              <a:t>Viktig for at kroppen skal fungere som den skal</a:t>
            </a:r>
          </a:p>
          <a:p>
            <a:pPr>
              <a:buFont typeface="Wingdings" panose="05000000000000000000" pitchFamily="2" charset="2"/>
              <a:buChar char="v"/>
            </a:pPr>
            <a:r>
              <a:rPr lang="nb-NO" dirty="0">
                <a:solidFill>
                  <a:schemeClr val="tx1"/>
                </a:solidFill>
              </a:rPr>
              <a:t>Reduserer sykelighet og dødelighet</a:t>
            </a:r>
          </a:p>
          <a:p>
            <a:pPr>
              <a:buFont typeface="Wingdings" panose="05000000000000000000" pitchFamily="2" charset="2"/>
              <a:buChar char="v"/>
            </a:pPr>
            <a:r>
              <a:rPr lang="nb-NO" dirty="0">
                <a:solidFill>
                  <a:schemeClr val="tx1"/>
                </a:solidFill>
              </a:rPr>
              <a:t>Viktig og veldokumentert middel i forebygging av og behandling av over 30 ulike diagnoser og tilstander </a:t>
            </a:r>
          </a:p>
          <a:p>
            <a:pPr>
              <a:buFont typeface="Wingdings" panose="05000000000000000000" pitchFamily="2" charset="2"/>
              <a:buChar char="v"/>
            </a:pPr>
            <a:endParaRPr lang="nb-NO" sz="3200" dirty="0">
              <a:solidFill>
                <a:schemeClr val="tx1"/>
              </a:solidFill>
            </a:endParaRPr>
          </a:p>
          <a:p>
            <a:pPr marL="0" indent="0">
              <a:buNone/>
            </a:pPr>
            <a:endParaRPr lang="nb-NO" sz="2800" b="1" dirty="0">
              <a:solidFill>
                <a:schemeClr val="tx1"/>
              </a:solidFill>
            </a:endParaRPr>
          </a:p>
          <a:p>
            <a:pPr marL="0" indent="0">
              <a:buNone/>
            </a:pPr>
            <a:endParaRPr lang="nb-NO" sz="2800" b="1" dirty="0">
              <a:solidFill>
                <a:schemeClr val="tx1"/>
              </a:solidFill>
            </a:endParaRPr>
          </a:p>
          <a:p>
            <a:pPr marL="0" indent="0">
              <a:buNone/>
            </a:pPr>
            <a:endParaRPr lang="nb-NO" sz="2800" b="1" dirty="0">
              <a:solidFill>
                <a:schemeClr val="tx1"/>
              </a:solidFill>
            </a:endParaRPr>
          </a:p>
        </p:txBody>
      </p:sp>
      <p:sp>
        <p:nvSpPr>
          <p:cNvPr id="3" name="Plassholder for lysbildenummer 2"/>
          <p:cNvSpPr>
            <a:spLocks noGrp="1"/>
          </p:cNvSpPr>
          <p:nvPr>
            <p:ph type="sldNum" sz="quarter" idx="4294967295"/>
          </p:nvPr>
        </p:nvSpPr>
        <p:spPr>
          <a:xfrm>
            <a:off x="0" y="6356350"/>
            <a:ext cx="438150" cy="365125"/>
          </a:xfrm>
        </p:spPr>
        <p:txBody>
          <a:bodyPr/>
          <a:lstStyle/>
          <a:p>
            <a:fld id="{D0A7DBF6-74A9-42EA-853D-5853B817C3CF}" type="slidenum">
              <a:rPr lang="en-US" altLang="nb-NO" smtClean="0"/>
              <a:pPr/>
              <a:t>4</a:t>
            </a:fld>
            <a:endParaRPr lang="en-US" altLang="nb-NO"/>
          </a:p>
        </p:txBody>
      </p:sp>
      <p:pic>
        <p:nvPicPr>
          <p:cNvPr id="4" name="Bilde 3">
            <a:extLst>
              <a:ext uri="{FF2B5EF4-FFF2-40B4-BE49-F238E27FC236}">
                <a16:creationId xmlns:a16="http://schemas.microsoft.com/office/drawing/2014/main" id="{2520F314-4B75-4A3E-8151-3AB43DE20095}"/>
              </a:ext>
            </a:extLst>
          </p:cNvPr>
          <p:cNvPicPr>
            <a:picLocks noChangeAspect="1"/>
          </p:cNvPicPr>
          <p:nvPr/>
        </p:nvPicPr>
        <p:blipFill>
          <a:blip r:embed="rId3"/>
          <a:stretch>
            <a:fillRect/>
          </a:stretch>
        </p:blipFill>
        <p:spPr>
          <a:xfrm>
            <a:off x="5785145" y="2888535"/>
            <a:ext cx="3084334" cy="2313251"/>
          </a:xfrm>
          <a:prstGeom prst="rect">
            <a:avLst/>
          </a:prstGeom>
          <a:ln>
            <a:noFill/>
          </a:ln>
          <a:effectLst>
            <a:softEdge rad="112500"/>
          </a:effectLst>
        </p:spPr>
      </p:pic>
      <p:pic>
        <p:nvPicPr>
          <p:cNvPr id="8" name="Picture 2" descr="Frisklivssentralen - Steinkjer kommune">
            <a:extLst>
              <a:ext uri="{FF2B5EF4-FFF2-40B4-BE49-F238E27FC236}">
                <a16:creationId xmlns:a16="http://schemas.microsoft.com/office/drawing/2014/main" id="{421B2463-7481-426D-8F8E-90FE9BA9E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491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20381579">
            <a:off x="335499" y="1411459"/>
            <a:ext cx="5945297" cy="565150"/>
          </a:xfrm>
        </p:spPr>
        <p:txBody>
          <a:bodyPr/>
          <a:lstStyle/>
          <a:p>
            <a:r>
              <a:rPr lang="nb-NO" sz="4800" b="1" dirty="0"/>
              <a:t>Hva gjør fysisk aktivitet for deg? </a:t>
            </a:r>
          </a:p>
        </p:txBody>
      </p:sp>
      <p:pic>
        <p:nvPicPr>
          <p:cNvPr id="4" name="Picture 2" descr="Frisklivssentralen - Steinkjer kommune">
            <a:extLst>
              <a:ext uri="{FF2B5EF4-FFF2-40B4-BE49-F238E27FC236}">
                <a16:creationId xmlns:a16="http://schemas.microsoft.com/office/drawing/2014/main" id="{A18D97E8-5165-435F-BC69-492F7A951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Positive effekter av fysisk aktivitet for pasienter med schizofreni - NAPHA  Nasjonalt kompetansesenter for psykisk helsearbeid">
            <a:extLst>
              <a:ext uri="{FF2B5EF4-FFF2-40B4-BE49-F238E27FC236}">
                <a16:creationId xmlns:a16="http://schemas.microsoft.com/office/drawing/2014/main" id="{BE320788-D35D-42A2-A89A-D453B32F2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177" y="3245900"/>
            <a:ext cx="4405356" cy="27519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938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428781" y="1751681"/>
            <a:ext cx="4098275" cy="1487277"/>
          </a:xfrm>
        </p:spPr>
        <p:txBody>
          <a:bodyPr/>
          <a:lstStyle/>
          <a:p>
            <a:pPr algn="ctr"/>
            <a:r>
              <a:rPr lang="nb-NO" sz="3200" b="1" dirty="0"/>
              <a:t>Regelmessig fysisk aktivitet gir en rekke helsegevinster</a:t>
            </a:r>
            <a:br>
              <a:rPr lang="nb-NO" sz="3200" b="1" dirty="0"/>
            </a:br>
            <a:br>
              <a:rPr lang="nb-NO" b="1" dirty="0"/>
            </a:br>
            <a:r>
              <a:rPr lang="nb-NO" sz="2400" i="1" dirty="0">
                <a:solidFill>
                  <a:schemeClr val="tx1"/>
                </a:solidFill>
              </a:rPr>
              <a:t>«Hadde fysisk aktivitet vært en pille, ville alle tatt den»</a:t>
            </a:r>
            <a:endParaRPr lang="nb-NO" i="1" dirty="0">
              <a:solidFill>
                <a:schemeClr val="tx1"/>
              </a:solidFill>
            </a:endParaRPr>
          </a:p>
        </p:txBody>
      </p:sp>
      <p:pic>
        <p:nvPicPr>
          <p:cNvPr id="4" name="Bilde 3"/>
          <p:cNvPicPr>
            <a:picLocks noChangeAspect="1"/>
          </p:cNvPicPr>
          <p:nvPr/>
        </p:nvPicPr>
        <p:blipFill rotWithShape="1">
          <a:blip r:embed="rId3">
            <a:extLst>
              <a:ext uri="{28A0092B-C50C-407E-A947-70E740481C1C}">
                <a14:useLocalDpi xmlns:a14="http://schemas.microsoft.com/office/drawing/2010/main" val="0"/>
              </a:ext>
            </a:extLst>
          </a:blip>
          <a:srcRect l="16584" t="11435" r="13160"/>
          <a:stretch/>
        </p:blipFill>
        <p:spPr>
          <a:xfrm>
            <a:off x="341523" y="199518"/>
            <a:ext cx="3822854" cy="6458964"/>
          </a:xfrm>
          <a:prstGeom prst="rect">
            <a:avLst/>
          </a:prstGeom>
        </p:spPr>
      </p:pic>
      <p:pic>
        <p:nvPicPr>
          <p:cNvPr id="5" name="Picture 2" descr="Frisklivssentralen - Steinkjer kommune">
            <a:extLst>
              <a:ext uri="{FF2B5EF4-FFF2-40B4-BE49-F238E27FC236}">
                <a16:creationId xmlns:a16="http://schemas.microsoft.com/office/drawing/2014/main" id="{30C01D60-C04C-4AAC-AEE8-08122814A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345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0BCBEB-EE9A-4F45-98EF-DF7BC3CF40A4}"/>
              </a:ext>
            </a:extLst>
          </p:cNvPr>
          <p:cNvSpPr>
            <a:spLocks noGrp="1"/>
          </p:cNvSpPr>
          <p:nvPr>
            <p:ph type="title"/>
          </p:nvPr>
        </p:nvSpPr>
        <p:spPr>
          <a:xfrm>
            <a:off x="457200" y="974470"/>
            <a:ext cx="8229600" cy="565150"/>
          </a:xfrm>
        </p:spPr>
        <p:txBody>
          <a:bodyPr/>
          <a:lstStyle/>
          <a:p>
            <a:r>
              <a:rPr lang="nb-NO" sz="3600" b="1" dirty="0"/>
              <a:t>Fysisk aktivitet og aldring</a:t>
            </a:r>
          </a:p>
        </p:txBody>
      </p:sp>
      <p:sp>
        <p:nvSpPr>
          <p:cNvPr id="3" name="Plassholder for innhold 2">
            <a:extLst>
              <a:ext uri="{FF2B5EF4-FFF2-40B4-BE49-F238E27FC236}">
                <a16:creationId xmlns:a16="http://schemas.microsoft.com/office/drawing/2014/main" id="{ADB3FD47-1C5E-4369-9F2F-73B94B75F607}"/>
              </a:ext>
            </a:extLst>
          </p:cNvPr>
          <p:cNvSpPr>
            <a:spLocks noGrp="1"/>
          </p:cNvSpPr>
          <p:nvPr>
            <p:ph idx="1"/>
          </p:nvPr>
        </p:nvSpPr>
        <p:spPr>
          <a:xfrm>
            <a:off x="457200" y="1744596"/>
            <a:ext cx="4484192" cy="4087549"/>
          </a:xfrm>
        </p:spPr>
        <p:txBody>
          <a:bodyPr/>
          <a:lstStyle/>
          <a:p>
            <a:pPr>
              <a:buFont typeface="Wingdings" panose="05000000000000000000" pitchFamily="2" charset="2"/>
              <a:buChar char="v"/>
            </a:pPr>
            <a:r>
              <a:rPr lang="nb-NO" sz="2000" dirty="0">
                <a:solidFill>
                  <a:schemeClr val="tx1"/>
                </a:solidFill>
              </a:rPr>
              <a:t>Kroppen endrer seg med alderen </a:t>
            </a:r>
          </a:p>
          <a:p>
            <a:pPr>
              <a:buFont typeface="Wingdings" panose="05000000000000000000" pitchFamily="2" charset="2"/>
              <a:buChar char="v"/>
            </a:pPr>
            <a:r>
              <a:rPr lang="nb-NO" sz="2000" dirty="0">
                <a:solidFill>
                  <a:schemeClr val="tx1"/>
                </a:solidFill>
              </a:rPr>
              <a:t>Eldre har samme effekt av trening som yngre </a:t>
            </a:r>
          </a:p>
          <a:p>
            <a:pPr>
              <a:buFont typeface="Wingdings" panose="05000000000000000000" pitchFamily="2" charset="2"/>
              <a:buChar char="v"/>
            </a:pPr>
            <a:r>
              <a:rPr lang="nb-NO" sz="2000" dirty="0">
                <a:solidFill>
                  <a:schemeClr val="tx1"/>
                </a:solidFill>
              </a:rPr>
              <a:t>Forebygge funksjonssvikt og fall</a:t>
            </a:r>
          </a:p>
          <a:p>
            <a:pPr>
              <a:buFont typeface="Wingdings" panose="05000000000000000000" pitchFamily="2" charset="2"/>
              <a:buChar char="v"/>
            </a:pPr>
            <a:r>
              <a:rPr lang="nb-NO" sz="2000" dirty="0">
                <a:solidFill>
                  <a:schemeClr val="tx1"/>
                </a:solidFill>
              </a:rPr>
              <a:t>Bremse tap av funksjonsevne i daglige aktiviteter </a:t>
            </a:r>
          </a:p>
          <a:p>
            <a:pPr>
              <a:buFont typeface="Wingdings" panose="05000000000000000000" pitchFamily="2" charset="2"/>
              <a:buChar char="v"/>
            </a:pPr>
            <a:r>
              <a:rPr lang="nb-NO" sz="2000" dirty="0">
                <a:solidFill>
                  <a:schemeClr val="tx1"/>
                </a:solidFill>
              </a:rPr>
              <a:t>Kan reduserer/utsette  hjelpebehovet </a:t>
            </a:r>
          </a:p>
          <a:p>
            <a:pPr>
              <a:buFont typeface="Wingdings" panose="05000000000000000000" pitchFamily="2" charset="2"/>
              <a:buChar char="v"/>
            </a:pPr>
            <a:r>
              <a:rPr lang="nb-NO" sz="2000" dirty="0">
                <a:solidFill>
                  <a:schemeClr val="tx1"/>
                </a:solidFill>
              </a:rPr>
              <a:t>Bo hjemme lengre </a:t>
            </a:r>
          </a:p>
          <a:p>
            <a:pPr>
              <a:buFont typeface="Wingdings" panose="05000000000000000000" pitchFamily="2" charset="2"/>
              <a:buChar char="v"/>
            </a:pPr>
            <a:r>
              <a:rPr lang="nb-NO" sz="2000" dirty="0">
                <a:solidFill>
                  <a:schemeClr val="tx1"/>
                </a:solidFill>
              </a:rPr>
              <a:t>Du blir i stand til å oppleve mer og være sosial lenger</a:t>
            </a:r>
          </a:p>
          <a:p>
            <a:pPr>
              <a:buFont typeface="Wingdings" panose="05000000000000000000" pitchFamily="2" charset="2"/>
              <a:buChar char="v"/>
            </a:pPr>
            <a:r>
              <a:rPr lang="nb-NO" sz="2000" dirty="0">
                <a:solidFill>
                  <a:schemeClr val="tx1"/>
                </a:solidFill>
              </a:rPr>
              <a:t>Bedre livskvalitet </a:t>
            </a:r>
          </a:p>
          <a:p>
            <a:pPr marL="0" indent="0">
              <a:buNone/>
            </a:pPr>
            <a:endParaRPr lang="nb-NO" sz="2000" dirty="0">
              <a:solidFill>
                <a:schemeClr val="tx1"/>
              </a:solidFill>
            </a:endParaRPr>
          </a:p>
          <a:p>
            <a:pPr marL="0" indent="0">
              <a:buNone/>
            </a:pPr>
            <a:endParaRPr lang="nb-NO" dirty="0"/>
          </a:p>
        </p:txBody>
      </p:sp>
      <p:pic>
        <p:nvPicPr>
          <p:cNvPr id="2050" name="Picture 2" descr="http://www.abc.net.au/radionational/image/6082902-3x2-340x227.jpg">
            <a:extLst>
              <a:ext uri="{FF2B5EF4-FFF2-40B4-BE49-F238E27FC236}">
                <a16:creationId xmlns:a16="http://schemas.microsoft.com/office/drawing/2014/main" id="{2CFC8632-C06C-4FA1-92FA-7FEAB0A75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464" y="2564795"/>
            <a:ext cx="3665336" cy="24471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Frisklivssentralen - Steinkjer kommune">
            <a:extLst>
              <a:ext uri="{FF2B5EF4-FFF2-40B4-BE49-F238E27FC236}">
                <a16:creationId xmlns:a16="http://schemas.microsoft.com/office/drawing/2014/main" id="{A62B45B5-A7E4-430B-B701-79287852F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637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673316"/>
            <a:ext cx="8508045" cy="565150"/>
          </a:xfrm>
        </p:spPr>
        <p:txBody>
          <a:bodyPr/>
          <a:lstStyle/>
          <a:p>
            <a:r>
              <a:rPr lang="nb-NO" sz="4000" b="1" dirty="0"/>
              <a:t>Helsedirektoratets anbefalinger </a:t>
            </a:r>
            <a:br>
              <a:rPr lang="nb-NO" b="1" dirty="0"/>
            </a:br>
            <a:endParaRPr lang="nb-NO" dirty="0"/>
          </a:p>
        </p:txBody>
      </p:sp>
      <p:sp>
        <p:nvSpPr>
          <p:cNvPr id="5" name="Plassholder for innhold 4"/>
          <p:cNvSpPr>
            <a:spLocks noGrp="1"/>
          </p:cNvSpPr>
          <p:nvPr>
            <p:ph idx="1"/>
          </p:nvPr>
        </p:nvSpPr>
        <p:spPr>
          <a:xfrm>
            <a:off x="457200" y="1314450"/>
            <a:ext cx="5701375" cy="4229100"/>
          </a:xfrm>
        </p:spPr>
        <p:txBody>
          <a:bodyPr/>
          <a:lstStyle/>
          <a:p>
            <a:pPr marL="0" indent="0">
              <a:buNone/>
            </a:pPr>
            <a:r>
              <a:rPr lang="nb-NO" sz="2800" dirty="0">
                <a:solidFill>
                  <a:schemeClr val="tx1"/>
                </a:solidFill>
              </a:rPr>
              <a:t>Vær i moderat fysisk aktivitet i </a:t>
            </a:r>
            <a:r>
              <a:rPr lang="nb-NO" sz="2800" b="1" dirty="0">
                <a:solidFill>
                  <a:schemeClr val="tx1"/>
                </a:solidFill>
              </a:rPr>
              <a:t>30 minutter daglig / 150 minutter ukentlig </a:t>
            </a:r>
            <a:br>
              <a:rPr lang="nb-NO" sz="2800" b="1" dirty="0">
                <a:solidFill>
                  <a:schemeClr val="tx1"/>
                </a:solidFill>
              </a:rPr>
            </a:br>
            <a:endParaRPr lang="nb-NO" sz="2800" b="1" dirty="0">
              <a:solidFill>
                <a:schemeClr val="tx1"/>
              </a:solidFill>
            </a:endParaRPr>
          </a:p>
          <a:p>
            <a:pPr>
              <a:buFont typeface="Wingdings" panose="05000000000000000000" pitchFamily="2" charset="2"/>
              <a:buChar char="v"/>
            </a:pPr>
            <a:r>
              <a:rPr lang="nb-NO" sz="2000" dirty="0">
                <a:solidFill>
                  <a:schemeClr val="tx1"/>
                </a:solidFill>
              </a:rPr>
              <a:t>Økt mengde aktivitet – økt helsegevinst</a:t>
            </a:r>
          </a:p>
          <a:p>
            <a:pPr>
              <a:buFont typeface="Wingdings" panose="05000000000000000000" pitchFamily="2" charset="2"/>
              <a:buChar char="v"/>
            </a:pPr>
            <a:r>
              <a:rPr lang="nb-NO" sz="2000" dirty="0">
                <a:solidFill>
                  <a:schemeClr val="tx1"/>
                </a:solidFill>
              </a:rPr>
              <a:t>Slik at du kjenner at pulsen øker litt, varm og andpusten </a:t>
            </a:r>
          </a:p>
          <a:p>
            <a:pPr>
              <a:buFont typeface="Wingdings" panose="05000000000000000000" pitchFamily="2" charset="2"/>
              <a:buChar char="v"/>
            </a:pPr>
            <a:r>
              <a:rPr lang="nb-NO" sz="2000" dirty="0">
                <a:solidFill>
                  <a:schemeClr val="tx1"/>
                </a:solidFill>
              </a:rPr>
              <a:t>Økt intensitet – </a:t>
            </a:r>
          </a:p>
          <a:p>
            <a:pPr marL="0" indent="0">
              <a:buNone/>
            </a:pPr>
            <a:r>
              <a:rPr lang="nb-NO" sz="2000" dirty="0">
                <a:solidFill>
                  <a:schemeClr val="tx1"/>
                </a:solidFill>
              </a:rPr>
              <a:t>redusere til 70 minutter ukentlig  </a:t>
            </a:r>
          </a:p>
          <a:p>
            <a:pPr>
              <a:buFont typeface="Wingdings" panose="05000000000000000000" pitchFamily="2" charset="2"/>
              <a:buChar char="v"/>
            </a:pPr>
            <a:r>
              <a:rPr lang="nb-NO" sz="2000" dirty="0">
                <a:solidFill>
                  <a:schemeClr val="tx1"/>
                </a:solidFill>
              </a:rPr>
              <a:t>Del gjerne opp i flere mindre bolker </a:t>
            </a:r>
          </a:p>
          <a:p>
            <a:pPr>
              <a:buFont typeface="Wingdings" panose="05000000000000000000" pitchFamily="2" charset="2"/>
              <a:buChar char="v"/>
            </a:pPr>
            <a:r>
              <a:rPr lang="nb-NO" sz="2000" dirty="0">
                <a:solidFill>
                  <a:schemeClr val="tx1"/>
                </a:solidFill>
              </a:rPr>
              <a:t>Hverdagsaktivitet teller også</a:t>
            </a:r>
          </a:p>
          <a:p>
            <a:pPr>
              <a:buFont typeface="Wingdings" panose="05000000000000000000" pitchFamily="2" charset="2"/>
              <a:buChar char="v"/>
            </a:pPr>
            <a:r>
              <a:rPr lang="nb-NO" sz="2000" dirty="0">
                <a:solidFill>
                  <a:schemeClr val="tx1"/>
                </a:solidFill>
              </a:rPr>
              <a:t>Reduser tiden i ro / stillesitting </a:t>
            </a:r>
          </a:p>
          <a:p>
            <a:pPr>
              <a:buFont typeface="Wingdings" panose="05000000000000000000" pitchFamily="2" charset="2"/>
              <a:buChar char="v"/>
            </a:pPr>
            <a:r>
              <a:rPr lang="nb-NO" sz="2000" b="1" dirty="0">
                <a:solidFill>
                  <a:schemeClr val="tx1"/>
                </a:solidFill>
              </a:rPr>
              <a:t>Styrketrening</a:t>
            </a:r>
            <a:r>
              <a:rPr lang="nb-NO" sz="2000" dirty="0">
                <a:solidFill>
                  <a:schemeClr val="tx1"/>
                </a:solidFill>
              </a:rPr>
              <a:t> og </a:t>
            </a:r>
            <a:r>
              <a:rPr lang="nb-NO" sz="2000" b="1" dirty="0">
                <a:solidFill>
                  <a:schemeClr val="tx1"/>
                </a:solidFill>
              </a:rPr>
              <a:t>balanseøvelser</a:t>
            </a:r>
            <a:r>
              <a:rPr lang="nb-NO" sz="2000" dirty="0">
                <a:solidFill>
                  <a:schemeClr val="tx1"/>
                </a:solidFill>
              </a:rPr>
              <a:t> anbefales to eller flere dager i uken</a:t>
            </a:r>
            <a:endParaRPr lang="nb-NO" dirty="0"/>
          </a:p>
        </p:txBody>
      </p:sp>
      <p:pic>
        <p:nvPicPr>
          <p:cNvPr id="3074" name="Picture 2" descr="https://helsedirektoratet.no/PublishingImages/Fysisk%20aktivitet/Dine-30-klistremerker-bla-rosa.jpg">
            <a:extLst>
              <a:ext uri="{FF2B5EF4-FFF2-40B4-BE49-F238E27FC236}">
                <a16:creationId xmlns:a16="http://schemas.microsoft.com/office/drawing/2014/main" id="{A6855B61-6323-49B5-BB68-94316C81A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103" y="1513701"/>
            <a:ext cx="2275432" cy="25705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isklivssentralen - Steinkjer kommune">
            <a:extLst>
              <a:ext uri="{FF2B5EF4-FFF2-40B4-BE49-F238E27FC236}">
                <a16:creationId xmlns:a16="http://schemas.microsoft.com/office/drawing/2014/main" id="{0E06B037-252F-4732-BF33-CCA5001E3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a:extLst>
              <a:ext uri="{FF2B5EF4-FFF2-40B4-BE49-F238E27FC236}">
                <a16:creationId xmlns:a16="http://schemas.microsoft.com/office/drawing/2014/main" id="{7C2D395F-1222-4FB4-89C3-E59CA669578D}"/>
              </a:ext>
            </a:extLst>
          </p:cNvPr>
          <p:cNvPicPr>
            <a:picLocks noChangeAspect="1"/>
          </p:cNvPicPr>
          <p:nvPr/>
        </p:nvPicPr>
        <p:blipFill>
          <a:blip r:embed="rId5"/>
          <a:stretch>
            <a:fillRect/>
          </a:stretch>
        </p:blipFill>
        <p:spPr>
          <a:xfrm>
            <a:off x="6491827" y="4385187"/>
            <a:ext cx="1495425" cy="2066925"/>
          </a:xfrm>
          <a:prstGeom prst="rect">
            <a:avLst/>
          </a:prstGeom>
        </p:spPr>
      </p:pic>
    </p:spTree>
    <p:extLst>
      <p:ext uri="{BB962C8B-B14F-4D97-AF65-F5344CB8AC3E}">
        <p14:creationId xmlns:p14="http://schemas.microsoft.com/office/powerpoint/2010/main" val="171271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rot="21343258">
            <a:off x="457197" y="3504577"/>
            <a:ext cx="8229600" cy="565792"/>
          </a:xfrm>
        </p:spPr>
        <p:txBody>
          <a:bodyPr/>
          <a:lstStyle/>
          <a:p>
            <a:r>
              <a:rPr lang="nb-NO" sz="4000" dirty="0"/>
              <a:t>Hva gjør du for å holde deg aktiv?</a:t>
            </a:r>
          </a:p>
        </p:txBody>
      </p:sp>
      <p:sp>
        <p:nvSpPr>
          <p:cNvPr id="5" name="Plassholder for lysbildenummer 4"/>
          <p:cNvSpPr>
            <a:spLocks noGrp="1"/>
          </p:cNvSpPr>
          <p:nvPr>
            <p:ph type="sldNum" sz="quarter" idx="11"/>
          </p:nvPr>
        </p:nvSpPr>
        <p:spPr/>
        <p:txBody>
          <a:bodyPr/>
          <a:lstStyle/>
          <a:p>
            <a:fld id="{8647327E-198A-4C7A-9B50-EDDE4402DA43}" type="slidenum">
              <a:rPr lang="en-US" altLang="nb-NO" smtClean="0"/>
              <a:pPr/>
              <a:t>9</a:t>
            </a:fld>
            <a:endParaRPr lang="en-US" altLang="nb-NO"/>
          </a:p>
        </p:txBody>
      </p:sp>
      <p:pic>
        <p:nvPicPr>
          <p:cNvPr id="10" name="Bild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245" y="4376601"/>
            <a:ext cx="4093508" cy="2284749"/>
          </a:xfrm>
          <a:prstGeom prst="rect">
            <a:avLst/>
          </a:prstGeom>
          <a:ln>
            <a:noFill/>
          </a:ln>
          <a:effectLst>
            <a:softEdge rad="112500"/>
          </a:effectLst>
        </p:spPr>
      </p:pic>
      <p:pic>
        <p:nvPicPr>
          <p:cNvPr id="11" name="Picture 2" descr="Frisklivssentralen - Steinkjer kommune">
            <a:extLst>
              <a:ext uri="{FF2B5EF4-FFF2-40B4-BE49-F238E27FC236}">
                <a16:creationId xmlns:a16="http://schemas.microsoft.com/office/drawing/2014/main" id="{738E85C9-C222-447B-9D36-46A318F16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607" y="142168"/>
            <a:ext cx="1944496" cy="51039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Meir fysisk aktivitet - SOGNDAL KOMMUNE">
            <a:extLst>
              <a:ext uri="{FF2B5EF4-FFF2-40B4-BE49-F238E27FC236}">
                <a16:creationId xmlns:a16="http://schemas.microsoft.com/office/drawing/2014/main" id="{213D29B5-529B-427E-9EAB-A8212E978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 y="1555281"/>
            <a:ext cx="3409949" cy="164306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asjonale råd om fysisk aktivitet - NHI.no">
            <a:extLst>
              <a:ext uri="{FF2B5EF4-FFF2-40B4-BE49-F238E27FC236}">
                <a16:creationId xmlns:a16="http://schemas.microsoft.com/office/drawing/2014/main" id="{2A8EE528-6DB7-430C-9C1C-D668FC5513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923" y="1111112"/>
            <a:ext cx="3018813" cy="20588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67127"/>
      </p:ext>
    </p:extLst>
  </p:cSld>
  <p:clrMapOvr>
    <a:masterClrMapping/>
  </p:clrMapOvr>
</p:sld>
</file>

<file path=ppt/theme/theme1.xml><?xml version="1.0" encoding="utf-8"?>
<a:theme xmlns:a="http://schemas.openxmlformats.org/drawingml/2006/main" name="Flekkefjord">
  <a:themeElements>
    <a:clrScheme name="Custom 2">
      <a:dk1>
        <a:srgbClr val="000000"/>
      </a:dk1>
      <a:lt1>
        <a:sysClr val="window" lastClr="FFFFFF"/>
      </a:lt1>
      <a:dk2>
        <a:srgbClr val="CC6699"/>
      </a:dk2>
      <a:lt2>
        <a:srgbClr val="CCCCCC"/>
      </a:lt2>
      <a:accent1>
        <a:srgbClr val="663366"/>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10800</TotalTime>
  <Words>1944</Words>
  <Application>Microsoft Office PowerPoint</Application>
  <PresentationFormat>Skjermfremvisning (4:3)</PresentationFormat>
  <Paragraphs>263</Paragraphs>
  <Slides>39</Slides>
  <Notes>7</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39</vt:i4>
      </vt:variant>
    </vt:vector>
  </HeadingPairs>
  <TitlesOfParts>
    <vt:vector size="46" baseType="lpstr">
      <vt:lpstr>MS Mincho</vt:lpstr>
      <vt:lpstr>Arial</vt:lpstr>
      <vt:lpstr>Calibri</vt:lpstr>
      <vt:lpstr>Minion W08</vt:lpstr>
      <vt:lpstr>Wingdings</vt:lpstr>
      <vt:lpstr>ヒラギノ角ゴ Pro W3</vt:lpstr>
      <vt:lpstr>Flekkefjord</vt:lpstr>
      <vt:lpstr>PowerPoint-presentasjon</vt:lpstr>
      <vt:lpstr>Fysisk aktivitet i et tidsperspektiv </vt:lpstr>
      <vt:lpstr>Hva er fysisk aktivitet?</vt:lpstr>
      <vt:lpstr>Fysisk aktivitet – et grunnleggende behov</vt:lpstr>
      <vt:lpstr>Hva gjør fysisk aktivitet for deg? </vt:lpstr>
      <vt:lpstr>Regelmessig fysisk aktivitet gir en rekke helsegevinster  «Hadde fysisk aktivitet vært en pille, ville alle tatt den»</vt:lpstr>
      <vt:lpstr>Fysisk aktivitet og aldring</vt:lpstr>
      <vt:lpstr>Helsedirektoratets anbefalinger  </vt:lpstr>
      <vt:lpstr>Hva gjør du for å holde deg aktiv?</vt:lpstr>
      <vt:lpstr>Hjertekampen – app fra LHL   </vt:lpstr>
      <vt:lpstr>Sprek med Sofia / Gym med Yngvar - finnes på NRK nett-tv   </vt:lpstr>
      <vt:lpstr>Fysioflix  Trening med fysioterapeut på nett  - velg ditt nivå </vt:lpstr>
      <vt:lpstr>Små grep – store forskjeller!  </vt:lpstr>
      <vt:lpstr>Ta trappene! </vt:lpstr>
      <vt:lpstr>Parker litt lengre fra butikken</vt:lpstr>
      <vt:lpstr>Stå på ett bein mens du pusser tennene</vt:lpstr>
      <vt:lpstr>Bruk bilen mindre</vt:lpstr>
      <vt:lpstr>Lur inn noen knebøy</vt:lpstr>
      <vt:lpstr>Armhevinger mot kjøkkenbenken mens du venter på kaffen</vt:lpstr>
      <vt:lpstr>Men hvordan komme i gang? </vt:lpstr>
      <vt:lpstr>PowerPoint-presentasjon</vt:lpstr>
      <vt:lpstr>Tips til hvordan man kan motivere seg selv </vt:lpstr>
      <vt:lpstr>Ting å merke seg</vt:lpstr>
      <vt:lpstr>Frisklivssentralen </vt:lpstr>
      <vt:lpstr>Frisklivssentralen – formål  </vt:lpstr>
      <vt:lpstr>Frisklivssentralen </vt:lpstr>
      <vt:lpstr>Tilbud i Frisklivssentralen </vt:lpstr>
      <vt:lpstr>Tankevirusapp </vt:lpstr>
      <vt:lpstr>Lev! </vt:lpstr>
      <vt:lpstr>Helsa di</vt:lpstr>
      <vt:lpstr>Fem grep for økt hverdagsglede </vt:lpstr>
      <vt:lpstr>Har du spørsmål eller trenger veiledning? Ta gjerne kontakt med frisklivssentralen!   Kristine Hanssen, 95 50 84 63  </vt:lpstr>
      <vt:lpstr>Take home message! </vt:lpstr>
      <vt:lpstr>TAKK FOR OSS  Lykke til med en aktiv hverdag!  </vt:lpstr>
      <vt:lpstr>Fall </vt:lpstr>
      <vt:lpstr>Tips for å unngå fall </vt:lpstr>
      <vt:lpstr>Styrketrening</vt:lpstr>
      <vt:lpstr>Balansetrening</vt:lpstr>
      <vt:lpstr>Kondisjonstrening </vt:lpstr>
    </vt:vector>
  </TitlesOfParts>
  <Company>Flekkefjord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Økonomiplan 2015 – 2018 og budsjett 2015  Sammen om utvikling        Presentasjon av rådmannens forslag</dc:title>
  <dc:creator>Bernhard Nilsen</dc:creator>
  <cp:lastModifiedBy>Kristine Hanssen</cp:lastModifiedBy>
  <cp:revision>240</cp:revision>
  <cp:lastPrinted>2014-11-05T12:28:21Z</cp:lastPrinted>
  <dcterms:created xsi:type="dcterms:W3CDTF">2014-11-02T16:47:08Z</dcterms:created>
  <dcterms:modified xsi:type="dcterms:W3CDTF">2022-05-05T07:11:33Z</dcterms:modified>
</cp:coreProperties>
</file>