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57" r:id="rId6"/>
    <p:sldId id="259" r:id="rId7"/>
    <p:sldId id="263" r:id="rId8"/>
    <p:sldId id="265" r:id="rId9"/>
    <p:sldId id="264" r:id="rId10"/>
    <p:sldId id="269" r:id="rId11"/>
    <p:sldId id="267" r:id="rId12"/>
    <p:sldId id="270" r:id="rId13"/>
    <p:sldId id="268" r:id="rId14"/>
    <p:sldId id="271" r:id="rId15"/>
    <p:sldId id="260" r:id="rId16"/>
    <p:sldId id="262" r:id="rId17"/>
    <p:sldId id="266" r:id="rId18"/>
    <p:sldId id="261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25C"/>
    <a:srgbClr val="4C5C78"/>
    <a:srgbClr val="5E708B"/>
    <a:srgbClr val="71849D"/>
    <a:srgbClr val="93933B"/>
    <a:srgbClr val="A4A24B"/>
    <a:srgbClr val="3E9CBA"/>
    <a:srgbClr val="663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89791" autoAdjust="0"/>
  </p:normalViewPr>
  <p:slideViewPr>
    <p:cSldViewPr snapToGrid="0" snapToObjects="1">
      <p:cViewPr varScale="1">
        <p:scale>
          <a:sx n="79" d="100"/>
          <a:sy n="79" d="100"/>
        </p:scale>
        <p:origin x="1637" y="6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FB155-DC45-4C8F-8F28-1332A3091EB7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732788-64DD-4636-B661-5C96864B2E4C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A722DA-6A03-4002-95F0-0C6759AC9973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  <a:endParaRPr lang="en-US" altLang="nb-NO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240D7B-7266-4872-8A44-69514C4F77B9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4" charset="-128"/>
        <a:cs typeface="ヒラギノ角ゴ Pro W3" pitchFamily="-10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dirty="0" smtClean="0"/>
              <a:t>Velkommen til Anno-treff</a:t>
            </a:r>
          </a:p>
          <a:p>
            <a:r>
              <a:rPr lang="nb-NO" sz="1600" dirty="0" smtClean="0"/>
              <a:t>Eller</a:t>
            </a:r>
            <a:r>
              <a:rPr lang="nb-NO" sz="1600" baseline="0" dirty="0" smtClean="0"/>
              <a:t> Tema-kafe som Flekkefjord kommune har siste fredag hver </a:t>
            </a:r>
            <a:r>
              <a:rPr lang="nb-NO" sz="1600" baseline="0" dirty="0" err="1" smtClean="0"/>
              <a:t>mnd</a:t>
            </a:r>
            <a:r>
              <a:rPr lang="nb-NO" sz="1600" baseline="0" dirty="0" smtClean="0"/>
              <a:t> her i Spira.</a:t>
            </a:r>
          </a:p>
          <a:p>
            <a:r>
              <a:rPr lang="nb-NO" sz="1600" baseline="0" dirty="0" smtClean="0"/>
              <a:t>Presentasjon - Ingunn</a:t>
            </a:r>
            <a:endParaRPr lang="nb-NO" sz="1600" dirty="0" smtClean="0"/>
          </a:p>
          <a:p>
            <a:r>
              <a:rPr lang="nb-NO" sz="1600" dirty="0" smtClean="0"/>
              <a:t>Å være pårørende</a:t>
            </a:r>
            <a:r>
              <a:rPr lang="nb-NO" sz="1600" baseline="0" dirty="0" smtClean="0"/>
              <a:t> – tema denne fredagen.</a:t>
            </a:r>
          </a:p>
          <a:p>
            <a:r>
              <a:rPr lang="nb-NO" sz="1600" baseline="0" dirty="0" smtClean="0"/>
              <a:t>Forrige gang ; Friskliv, fysisk aktivitet</a:t>
            </a:r>
          </a:p>
          <a:p>
            <a:r>
              <a:rPr lang="nb-NO" sz="1600" baseline="0" dirty="0" smtClean="0"/>
              <a:t>Neste gang, 24.juni Førstehjelp</a:t>
            </a:r>
          </a:p>
          <a:p>
            <a:endParaRPr lang="nb-NO" sz="1600" baseline="0" dirty="0" smtClean="0"/>
          </a:p>
          <a:p>
            <a:r>
              <a:rPr lang="nb-NO" sz="1600" baseline="0" dirty="0" smtClean="0"/>
              <a:t>Pårørende, - noe en er til pasienter på </a:t>
            </a:r>
            <a:r>
              <a:rPr lang="nb-NO" sz="1600" baseline="0" dirty="0" err="1" smtClean="0"/>
              <a:t>Tjørsvågheim</a:t>
            </a:r>
            <a:r>
              <a:rPr lang="nb-NO" sz="1600" baseline="0" dirty="0" smtClean="0"/>
              <a:t> eller sykehus?? </a:t>
            </a:r>
          </a:p>
          <a:p>
            <a:r>
              <a:rPr lang="nb-NO" sz="1600" baseline="0" dirty="0" smtClean="0"/>
              <a:t>Vanligere å tenke at en er en søster, en far, en ektefelle eller en venninne.</a:t>
            </a:r>
          </a:p>
          <a:p>
            <a:r>
              <a:rPr lang="nb-NO" sz="1600" baseline="0" dirty="0" smtClean="0"/>
              <a:t>Og pårørende kan en være til nærpersoner som er syke, ungdom med </a:t>
            </a:r>
            <a:r>
              <a:rPr lang="nb-NO" sz="1600" baseline="0" dirty="0" err="1" smtClean="0"/>
              <a:t>skolevegrig</a:t>
            </a:r>
            <a:r>
              <a:rPr lang="nb-NO" sz="1600" baseline="0" dirty="0" smtClean="0"/>
              <a:t>, </a:t>
            </a:r>
            <a:r>
              <a:rPr lang="nb-NO" sz="1600" baseline="0" dirty="0" err="1" smtClean="0"/>
              <a:t>innsate</a:t>
            </a:r>
            <a:r>
              <a:rPr lang="nb-NO" sz="1600" baseline="0" dirty="0" smtClean="0"/>
              <a:t> i fengsel, rus- eller medikamentavhengighet, begynnende demens …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5189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Råd og tips, fortsatt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7727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Råd og tips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3963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4430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7050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1876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Mestringskurs</a:t>
            </a:r>
          </a:p>
          <a:p>
            <a:r>
              <a:rPr lang="nb-NO" dirty="0" smtClean="0"/>
              <a:t>Modul</a:t>
            </a:r>
            <a:r>
              <a:rPr lang="nb-NO" baseline="0" dirty="0" smtClean="0"/>
              <a:t> 1: 3+4</a:t>
            </a:r>
          </a:p>
          <a:p>
            <a:r>
              <a:rPr lang="nb-NO" baseline="0" dirty="0" smtClean="0"/>
              <a:t>Modul 2: 2+5</a:t>
            </a:r>
          </a:p>
          <a:p>
            <a:r>
              <a:rPr lang="nb-NO" baseline="0" dirty="0" smtClean="0"/>
              <a:t>Modul 3: 3+6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6123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aseline="0" smtClean="0"/>
              <a:t>Mest informasjon </a:t>
            </a:r>
            <a:r>
              <a:rPr lang="nb-NO" sz="1600" baseline="0" dirty="0" smtClean="0"/>
              <a:t>om pårørendes rettigheter og litt mindre om plikter i dag… </a:t>
            </a:r>
          </a:p>
          <a:p>
            <a:r>
              <a:rPr lang="nb-NO" sz="1600" baseline="0" dirty="0" smtClean="0"/>
              <a:t>Pårørende, det er oss alle i større og mindre grad , og over kort eller lenger periode i livet.  Mer sjelden at vi er «nærmeste pårørende» enn at vi er pårørende som rolle til noen vi står nær. </a:t>
            </a:r>
          </a:p>
          <a:p>
            <a:r>
              <a:rPr lang="nb-NO" sz="1600" baseline="0" dirty="0" smtClean="0"/>
              <a:t>Ikke nærmeste pårørende til en voksen søsters plutselige sykdom – men en nær pårørende likevel.</a:t>
            </a:r>
          </a:p>
          <a:p>
            <a:r>
              <a:rPr lang="nb-NO" sz="1600" baseline="0" dirty="0" smtClean="0"/>
              <a:t>Glimt, ikke fullstendig informasjon om alt, Et blikk på rollen «pårørende», sett – litt utenfra. 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95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Rettigheter, når visse vilkår er oppfylt…  Avklart</a:t>
            </a:r>
            <a:r>
              <a:rPr lang="nb-NO" sz="1600" baseline="0" dirty="0" smtClean="0"/>
              <a:t> med den som har behov for hjelp, pårørende-rolle en eller flere pårørende ++ </a:t>
            </a:r>
            <a:endParaRPr lang="nb-NO" sz="1600" dirty="0" smtClean="0"/>
          </a:p>
          <a:p>
            <a:r>
              <a:rPr lang="nb-NO" sz="1600" dirty="0" smtClean="0"/>
              <a:t>Nevne nasjonal pårørendeundersøkelse + Hovedmål</a:t>
            </a:r>
            <a:r>
              <a:rPr lang="nb-NO" sz="1600" baseline="0" dirty="0" smtClean="0"/>
              <a:t> for pårørende-strategien  (</a:t>
            </a:r>
            <a:r>
              <a:rPr lang="nb-NO" sz="1600" baseline="0" dirty="0" err="1" smtClean="0"/>
              <a:t>Reg.strategi</a:t>
            </a:r>
            <a:r>
              <a:rPr lang="nb-NO" sz="1600" baseline="0" dirty="0" smtClean="0"/>
              <a:t> side 8-9) 2 foiler senere.</a:t>
            </a:r>
          </a:p>
          <a:p>
            <a:r>
              <a:rPr lang="nb-NO" sz="1600" baseline="0" dirty="0" smtClean="0"/>
              <a:t>Helsepersonell-loven: mest om helsepersonells plikter til å sjekke ut om det er noen mindreårige som er pårørende  § 10 </a:t>
            </a:r>
            <a:r>
              <a:rPr lang="nb-NO" sz="1600" baseline="0" dirty="0" err="1" smtClean="0"/>
              <a:t>a.Helsepersonellets</a:t>
            </a:r>
            <a:r>
              <a:rPr lang="nb-NO" sz="1600" baseline="0" dirty="0" smtClean="0"/>
              <a:t> plikt til å bidra til å ivareta mindreårige barn som er pårørende til foreldre eller søsken. Kommer tilbake til den loven som gjelder </a:t>
            </a:r>
            <a:r>
              <a:rPr lang="nb-NO" sz="1600" baseline="0" dirty="0" err="1" smtClean="0"/>
              <a:t>kommunlae</a:t>
            </a:r>
            <a:r>
              <a:rPr lang="nb-NO" sz="1600" baseline="0" dirty="0" smtClean="0"/>
              <a:t> helsetjenester.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0495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aseline="0" dirty="0" smtClean="0"/>
              <a:t>Ansvar overfor pårørende: </a:t>
            </a:r>
          </a:p>
          <a:p>
            <a:r>
              <a:rPr lang="nb-NO" sz="1600" baseline="0" dirty="0" smtClean="0"/>
              <a:t>Fordi den pårørende utfører arbeid som kommunen ellers måtte ha dekket med andre tjenester ut fra at den som er syk skal dekket sitt nødvendige behov for hjelp.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0322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94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636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Drøfte med den som er syk først, - alltid en klok vei</a:t>
            </a:r>
            <a:r>
              <a:rPr lang="nb-NO" sz="1600" baseline="0" dirty="0" smtClean="0"/>
              <a:t> å begynne.</a:t>
            </a:r>
            <a:r>
              <a:rPr lang="nb-NO" sz="1600" dirty="0" smtClean="0"/>
              <a:t>.</a:t>
            </a:r>
          </a:p>
          <a:p>
            <a:r>
              <a:rPr lang="nb-NO" sz="1600" dirty="0" smtClean="0"/>
              <a:t>Best</a:t>
            </a:r>
            <a:r>
              <a:rPr lang="nb-NO" sz="1600" baseline="0" dirty="0" smtClean="0"/>
              <a:t> dersom den som er syk kan si hvilken «mer-hjelp» han behøver i møte med helsetjenesten.</a:t>
            </a:r>
          </a:p>
          <a:p>
            <a:r>
              <a:rPr lang="nb-NO" sz="1600" baseline="0" dirty="0" smtClean="0"/>
              <a:t>Andre som har spørsmål om lovverk, juridisk pårørenderolle</a:t>
            </a:r>
            <a:endParaRPr lang="nb-NO" sz="1600" baseline="0" dirty="0"/>
          </a:p>
          <a:p>
            <a:r>
              <a:rPr lang="nb-NO" sz="1600" baseline="0" dirty="0" smtClean="0"/>
              <a:t>Ta kontakt med lege, lege har ikke taushetsplikt om «alt» – og har uansett ikke brutt taushetsplikt ved å lytte.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7253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Ivareta deg selv. For å være en ressurs, for å ivareta egen helse og livskvalitet.</a:t>
            </a:r>
          </a:p>
          <a:p>
            <a:r>
              <a:rPr lang="nb-NO" sz="1600" dirty="0" smtClean="0"/>
              <a:t>Se litt på pårørendesenteret sin nettside.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6478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https://www.parorendesenteret.no/ta-vare-p%c3%a5-deg-selv/tips-r%c3%a5d 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0D7B-7266-4872-8A44-69514C4F77B9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978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PMAL Forside Spi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/>
          <p:nvPr userDrawn="1"/>
        </p:nvSpPr>
        <p:spPr>
          <a:xfrm>
            <a:off x="457200" y="3689350"/>
            <a:ext cx="822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-103" charset="0"/>
              <a:cs typeface="ヒラギノ角ゴ Pro W3" pitchFamily="-103" charset="-128"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2"/>
          </p:nvPr>
        </p:nvSpPr>
        <p:spPr>
          <a:xfrm>
            <a:off x="457200" y="5887906"/>
            <a:ext cx="5174900" cy="589093"/>
          </a:xfrm>
        </p:spPr>
        <p:txBody>
          <a:bodyPr/>
          <a:lstStyle>
            <a:lvl1pPr>
              <a:buFontTx/>
              <a:buNone/>
              <a:defRPr sz="16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1748482"/>
            <a:ext cx="8242301" cy="292970"/>
          </a:xfrm>
        </p:spPr>
        <p:txBody>
          <a:bodyPr/>
          <a:lstStyle>
            <a:lvl1pPr marL="0" indent="0" algn="l">
              <a:buFontTx/>
              <a:buNone/>
              <a:defRPr sz="1600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82688"/>
            <a:ext cx="8242301" cy="56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idx="14"/>
          </p:nvPr>
        </p:nvSpPr>
        <p:spPr>
          <a:xfrm>
            <a:off x="457200" y="2098548"/>
            <a:ext cx="5174899" cy="374062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smtClean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3C3EC35-A3FF-4DD7-BC01-A1B708B030A2}" type="datetime1">
              <a:rPr lang="en-US" altLang="nb-NO"/>
              <a:pPr/>
              <a:t>5/31/2022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2943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849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t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58775"/>
            <a:ext cx="2185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0" cy="565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47838"/>
            <a:ext cx="8229600" cy="4229100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A60193-22AE-4C9A-BF56-783F2C8E44A2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35F864-61D5-4F19-A439-89B00AFA422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5089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B25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t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58775"/>
            <a:ext cx="2185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0" cy="565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47838"/>
            <a:ext cx="8229600" cy="4229100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97F01-7AD4-4EA4-AC80-330CC89BFCEE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40060-5EB9-40DA-A164-1ADE327C72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6630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 Forside Bye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82688"/>
            <a:ext cx="8242301" cy="56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663757"/>
                </a:solidFill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3757"/>
                </a:solidFill>
              </a:defRPr>
            </a:lvl1pPr>
          </a:lstStyle>
          <a:p>
            <a:fld id="{82A06EA7-F36F-444D-ACBB-2C6AC45F2F50}" type="datetime1">
              <a:rPr lang="en-US" altLang="nb-NO"/>
              <a:pPr/>
              <a:t>5/31/2022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7449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/>
              <a:buChar char="•"/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B3F22-AD02-438E-BDC5-D4CC1DAFF6CE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3E90A-B607-42FE-9A0D-906F7AD3C23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957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1" cy="56515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1747838"/>
            <a:ext cx="4114801" cy="4229100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572001" y="1747838"/>
            <a:ext cx="4114801" cy="4229100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56DB85A-1FDE-4B71-AAFF-FD05D5BA04C6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C50537A-7BDD-4BC8-8C94-1443A7F6EA2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2920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1" cy="56515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747838"/>
            <a:ext cx="4114801" cy="4229100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571999" y="1182688"/>
            <a:ext cx="4127501" cy="4794250"/>
          </a:xfrm>
        </p:spPr>
        <p:txBody>
          <a:bodyPr rtlCol="0">
            <a:norm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2E6BF7DB-273C-4D69-B14F-6922E400846D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7C2A412-1BCC-4AF1-994C-5AC5E6F30A7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01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5439833"/>
            <a:ext cx="8229600" cy="537105"/>
          </a:xfrm>
        </p:spPr>
        <p:txBody>
          <a:bodyPr/>
          <a:lstStyle>
            <a:lvl1pPr marL="0" indent="0" algn="l">
              <a:buFontTx/>
              <a:buNone/>
              <a:defRPr sz="1600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57201" y="1747838"/>
            <a:ext cx="8242300" cy="369199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A8D051AC-807F-450B-BF6A-B571555C2027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134CDFB-EFB7-44F7-BCF3-70F64D9D5D1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2073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5439833"/>
            <a:ext cx="8229600" cy="537105"/>
          </a:xfrm>
        </p:spPr>
        <p:txBody>
          <a:bodyPr/>
          <a:lstStyle>
            <a:lvl1pPr marL="0" indent="0" algn="l">
              <a:buFontTx/>
              <a:buNone/>
              <a:defRPr sz="1600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457201" y="1191750"/>
            <a:ext cx="8242300" cy="424808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008801C-92B3-47D7-8B08-71798F2FD45D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C2F1BCD-8024-4162-AD85-4C7A34AC746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09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191750"/>
            <a:ext cx="8242300" cy="478518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smtClean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51DAE-4CAF-4C1B-BAB7-0467D364DA20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FD236E-5036-43F9-A00A-B6C8A074EA1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7567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t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58775"/>
            <a:ext cx="2185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0" cy="565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47838"/>
            <a:ext cx="8229600" cy="4229100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49B42-C63F-497B-954C-B65B5005A92D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4BF44C-E1C7-4666-87E3-EDBA491C8C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704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4A24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t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58775"/>
            <a:ext cx="2185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0" cy="565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47838"/>
            <a:ext cx="8229600" cy="4229100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89B97-1669-4C2F-988B-A4E6F0602DC2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E233CD-F18A-4DCC-B59A-3E0D9F2A10D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6849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82688"/>
            <a:ext cx="8229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skrive inn tittel</a:t>
            </a:r>
            <a:endParaRPr lang="en-US" alt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47838"/>
            <a:ext cx="8229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skrive inn kulepunkt-tekst</a:t>
            </a:r>
          </a:p>
          <a:p>
            <a:pPr lvl="1"/>
            <a:r>
              <a:rPr lang="nb-NO" altLang="nb-NO" smtClean="0"/>
              <a:t>Nivå 2</a:t>
            </a:r>
          </a:p>
          <a:p>
            <a:pPr lvl="2"/>
            <a:r>
              <a:rPr lang="nb-NO" altLang="nb-NO" smtClean="0"/>
              <a:t>Nivå 3</a:t>
            </a:r>
          </a:p>
          <a:p>
            <a:pPr lvl="3"/>
            <a:r>
              <a:rPr lang="nb-NO" altLang="nb-NO" smtClean="0"/>
              <a:t>Nivå 4</a:t>
            </a:r>
          </a:p>
          <a:p>
            <a:pPr lvl="4"/>
            <a:r>
              <a:rPr lang="nb-NO" altLang="nb-NO" smtClean="0"/>
              <a:t>Nivå 5</a:t>
            </a:r>
            <a:endParaRPr lang="en-US" alt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0375"/>
            <a:ext cx="2166938" cy="1762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666666"/>
                </a:solidFill>
                <a:cs typeface="Arial" panose="020B0604020202020204" pitchFamily="34" charset="0"/>
              </a:defRPr>
            </a:lvl1pPr>
          </a:lstStyle>
          <a:p>
            <a:fld id="{E166C1CB-CA20-4240-8604-EC79377B2F4C}" type="datetime1">
              <a:rPr lang="en-US" altLang="nb-NO"/>
              <a:pPr/>
              <a:t>5/31/2022</a:t>
            </a:fld>
            <a:endParaRPr lang="en-US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438150" cy="501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70EF92FC-5EF9-4655-B893-2D7E94FE8361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1030" name="Picture 6" descr="Logo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46075"/>
            <a:ext cx="23193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spir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126163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73264D"/>
          </a:solidFill>
          <a:latin typeface="Arial"/>
          <a:ea typeface="ヒラギノ角ゴ Pro W3" pitchFamily="-65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73264D"/>
          </a:solidFill>
          <a:latin typeface="Arial" pitchFamily="-65" charset="0"/>
          <a:ea typeface="ヒラギノ角ゴ Pro W3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73264D"/>
          </a:solidFill>
          <a:latin typeface="Arial" pitchFamily="-65" charset="0"/>
          <a:ea typeface="ヒラギノ角ゴ Pro W3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73264D"/>
          </a:solidFill>
          <a:latin typeface="Arial" pitchFamily="-65" charset="0"/>
          <a:ea typeface="ヒラギノ角ゴ Pro W3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73264D"/>
          </a:solidFill>
          <a:latin typeface="Arial" pitchFamily="-65" charset="0"/>
          <a:ea typeface="ヒラギノ角ゴ Pro W3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ヒラギノ角ゴ Pro W3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ヒラギノ角ゴ Pro W3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ヒラギノ角ゴ Pro W3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ヒラギノ角ゴ Pro W3" pitchFamily="-65" charset="-128"/>
        </a:defRPr>
      </a:lvl9pPr>
    </p:titleStyle>
    <p:bodyStyle>
      <a:lvl1pPr marL="176213" indent="-176213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/>
          <a:ea typeface="ヒラギノ角ゴ Pro W3" pitchFamily="-65" charset="-128"/>
          <a:cs typeface="Arial"/>
        </a:defRPr>
      </a:lvl1pPr>
      <a:lvl2pPr marL="360363" indent="-18415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103" charset="0"/>
        <a:buChar char="-"/>
        <a:defRPr sz="1600" kern="1200">
          <a:solidFill>
            <a:srgbClr val="666666"/>
          </a:solidFill>
          <a:latin typeface="Arial"/>
          <a:ea typeface="ヒラギノ角ゴ Pro W3" pitchFamily="-65" charset="-128"/>
          <a:cs typeface="Arial"/>
        </a:defRPr>
      </a:lvl2pPr>
      <a:lvl3pPr marL="536575" indent="-176213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666666"/>
          </a:solidFill>
          <a:latin typeface="Arial"/>
          <a:ea typeface="ヒラギノ角ゴ Pro W3" pitchFamily="-65" charset="-128"/>
          <a:cs typeface="Arial"/>
        </a:defRPr>
      </a:lvl3pPr>
      <a:lvl4pPr marL="719138" indent="-182563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103" charset="0"/>
        <a:buChar char="-"/>
        <a:defRPr sz="1200" kern="1200">
          <a:solidFill>
            <a:srgbClr val="666666"/>
          </a:solidFill>
          <a:latin typeface="Arial"/>
          <a:ea typeface="ヒラギノ角ゴ Pro W3" pitchFamily="-65" charset="-128"/>
          <a:cs typeface="Arial"/>
        </a:defRPr>
      </a:lvl4pPr>
      <a:lvl5pPr marL="895350" indent="-176213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666666"/>
          </a:solidFill>
          <a:latin typeface="Arial"/>
          <a:ea typeface="ヒラギノ角ゴ Pro W3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orendesenteret.n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42301" cy="677332"/>
          </a:xfrm>
        </p:spPr>
        <p:txBody>
          <a:bodyPr/>
          <a:lstStyle/>
          <a:p>
            <a:r>
              <a:rPr lang="nb-NO" sz="3200" b="1" dirty="0" smtClean="0"/>
              <a:t>«Anno 2022» – Å være pårørende</a:t>
            </a:r>
            <a:endParaRPr lang="nb-NO" sz="3200" b="1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EA7-F36F-444D-ACBB-2C6AC45F2F50}" type="datetime1">
              <a:rPr lang="en-US" altLang="nb-NO" smtClean="0"/>
              <a:pPr/>
              <a:t>5/31/2022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300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39224"/>
            <a:ext cx="6002977" cy="56894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275" y="1638795"/>
            <a:ext cx="4817021" cy="2719449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10</a:t>
            </a:fld>
            <a:endParaRPr lang="en-US" alt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695" y="4806435"/>
            <a:ext cx="4356203" cy="154991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695" y="1712644"/>
            <a:ext cx="1905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2825" y="1112838"/>
            <a:ext cx="8229600" cy="723900"/>
          </a:xfrm>
        </p:spPr>
        <p:txBody>
          <a:bodyPr/>
          <a:lstStyle/>
          <a:p>
            <a:r>
              <a:rPr lang="nb-NO" dirty="0" smtClean="0"/>
              <a:t>INFORMASJON OM SIKKERHET PÅ FLY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11</a:t>
            </a:fld>
            <a:endParaRPr lang="en-US" alt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1747838"/>
            <a:ext cx="7118350" cy="4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790446" y="1016000"/>
            <a:ext cx="7633887" cy="731838"/>
          </a:xfrm>
        </p:spPr>
        <p:txBody>
          <a:bodyPr/>
          <a:lstStyle/>
          <a:p>
            <a:r>
              <a:rPr lang="nb-NO" sz="3200" b="1" dirty="0" smtClean="0"/>
              <a:t>Stopp-Observer-Aksepter-La gå:  SOAL</a:t>
            </a:r>
            <a:endParaRPr lang="nb-NO" sz="32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0446" y="1747838"/>
            <a:ext cx="7563108" cy="422910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9B42-C63F-497B-954C-B65B5005A92D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BF44C-E1C7-4666-87E3-EDBA491C8CC5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35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350" y="855133"/>
            <a:ext cx="7063317" cy="821267"/>
          </a:xfrm>
        </p:spPr>
        <p:txBody>
          <a:bodyPr/>
          <a:lstStyle/>
          <a:p>
            <a:r>
              <a:rPr lang="nb-NO" sz="3200" b="1" dirty="0" smtClean="0"/>
              <a:t>Bekymrings-skuffene</a:t>
            </a:r>
            <a:endParaRPr lang="nb-NO" sz="32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5201" y="1747838"/>
            <a:ext cx="7057466" cy="4324777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23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584200"/>
          </a:xfrm>
        </p:spPr>
        <p:txBody>
          <a:bodyPr/>
          <a:lstStyle/>
          <a:p>
            <a:r>
              <a:rPr lang="nb-NO" sz="3200" b="1" dirty="0" smtClean="0"/>
              <a:t>Lokale tilbud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67476"/>
            <a:ext cx="8229600" cy="4229100"/>
          </a:xfrm>
        </p:spPr>
        <p:txBody>
          <a:bodyPr/>
          <a:lstStyle/>
          <a:p>
            <a:r>
              <a:rPr lang="nb-NO" sz="2400" b="1" dirty="0" smtClean="0"/>
              <a:t>Pårørendetreff hver 2.mandag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Informasjon om ulike tema og tilbud om individuelle samtaler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 smtClean="0"/>
              <a:t>Frisklivsentral, mestringskurs, «Tankevirus» ++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 smtClean="0"/>
              <a:t>Samtaler med psykisk helsetjeneste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 smtClean="0"/>
              <a:t>Samtale med lege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 smtClean="0"/>
              <a:t>Frivillige organisasjoner, foreninger og lag </a:t>
            </a:r>
            <a:r>
              <a:rPr lang="nb-NO" b="1" dirty="0" err="1" smtClean="0"/>
              <a:t>f.eks</a:t>
            </a:r>
            <a:r>
              <a:rPr lang="nb-NO" b="1" dirty="0" smtClean="0"/>
              <a:t>                   (kreftforening, LHL, NFU, demensforening ++) 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 smtClean="0"/>
              <a:t>Pårørendeundersøkelse, årlig «Ivaretatt?»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576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1182688"/>
            <a:ext cx="8229600" cy="925318"/>
          </a:xfrm>
        </p:spPr>
        <p:txBody>
          <a:bodyPr/>
          <a:lstStyle/>
          <a:p>
            <a:r>
              <a:rPr lang="nb-NO" b="1" dirty="0" smtClean="0">
                <a:solidFill>
                  <a:schemeClr val="tx1"/>
                </a:solidFill>
              </a:rPr>
              <a:t>Pårørendesenteret sin side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>
                <a:solidFill>
                  <a:srgbClr val="FFC000"/>
                </a:solidFill>
                <a:hlinkClick r:id="rId3"/>
              </a:rPr>
              <a:t>www.parorendesenteret.no</a:t>
            </a:r>
            <a:r>
              <a:rPr lang="nb-NO" b="1" dirty="0" smtClean="0">
                <a:solidFill>
                  <a:srgbClr val="FFC000"/>
                </a:solidFill>
              </a:rPr>
              <a:t> 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404360"/>
            <a:ext cx="8229600" cy="1951990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Se gjerne «Dette hjalp meg» – Min historie 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Frode N.: «Kona mi forsvinn dag for dag.»</a:t>
            </a:r>
          </a:p>
          <a:p>
            <a:r>
              <a:rPr lang="nb-NO" dirty="0" err="1" smtClean="0">
                <a:solidFill>
                  <a:schemeClr val="tx1"/>
                </a:solidFill>
              </a:rPr>
              <a:t>Mimir</a:t>
            </a:r>
            <a:r>
              <a:rPr lang="nb-NO" dirty="0" smtClean="0">
                <a:solidFill>
                  <a:schemeClr val="tx1"/>
                </a:solidFill>
              </a:rPr>
              <a:t> K.: «Å styrka pasienten sine </a:t>
            </a:r>
            <a:r>
              <a:rPr lang="nb-NO" dirty="0" err="1" smtClean="0">
                <a:solidFill>
                  <a:schemeClr val="tx1"/>
                </a:solidFill>
              </a:rPr>
              <a:t>rettar</a:t>
            </a:r>
            <a:r>
              <a:rPr lang="nb-NO" dirty="0" smtClean="0">
                <a:solidFill>
                  <a:schemeClr val="tx1"/>
                </a:solidFill>
              </a:rPr>
              <a:t>, vil også hjelpa </a:t>
            </a:r>
            <a:r>
              <a:rPr lang="nb-NO" dirty="0" err="1" smtClean="0">
                <a:solidFill>
                  <a:schemeClr val="tx1"/>
                </a:solidFill>
              </a:rPr>
              <a:t>dei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pårørande</a:t>
            </a:r>
            <a:r>
              <a:rPr lang="nb-NO" dirty="0" smtClean="0">
                <a:solidFill>
                  <a:schemeClr val="tx1"/>
                </a:solidFill>
              </a:rPr>
              <a:t>»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Vise Pårørendesenteret sin kurs-portal.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9B42-C63F-497B-954C-B65B5005A92D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BF44C-E1C7-4666-87E3-EDBA491C8CC5}" type="slidenum">
              <a:rPr lang="en-US" altLang="nb-NO" smtClean="0"/>
              <a:pPr/>
              <a:t>15</a:t>
            </a:fld>
            <a:endParaRPr lang="en-US" alt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0505"/>
            <a:ext cx="7334250" cy="1654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11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smtClean="0"/>
              <a:t>Dagens program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93938"/>
            <a:ext cx="8229600" cy="3682999"/>
          </a:xfrm>
        </p:spPr>
        <p:txBody>
          <a:bodyPr/>
          <a:lstStyle/>
          <a:p>
            <a:r>
              <a:rPr lang="nb-NO" sz="2400" dirty="0" smtClean="0"/>
              <a:t>Rettigheter som pårørende</a:t>
            </a:r>
          </a:p>
          <a:p>
            <a:r>
              <a:rPr lang="nb-NO" sz="2400" dirty="0" smtClean="0"/>
              <a:t>Lokale tilbud</a:t>
            </a:r>
          </a:p>
          <a:p>
            <a:r>
              <a:rPr lang="nb-NO" sz="2400" dirty="0" smtClean="0"/>
              <a:t>Tips og råd</a:t>
            </a:r>
          </a:p>
          <a:p>
            <a:r>
              <a:rPr lang="nb-NO" sz="2400" dirty="0" smtClean="0"/>
              <a:t>Pårørendesenteret                                                     (brosjyrer + nettside)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F8EF9E60-BB9C-40F6-84EE-9ED074AE6F33}" type="datetime1">
              <a:rPr lang="en-US" altLang="nb-NO" sz="1100">
                <a:solidFill>
                  <a:srgbClr val="666666"/>
                </a:solidFill>
              </a:rPr>
              <a:pPr eaLnBrk="1" hangingPunct="1"/>
              <a:t>5/31/2022</a:t>
            </a:fld>
            <a:endParaRPr lang="en-US" altLang="nb-NO" sz="1100">
              <a:solidFill>
                <a:srgbClr val="666666"/>
              </a:solidFill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98943553-6820-42D9-856E-9B87463F333A}" type="slidenum">
              <a:rPr lang="en-US" altLang="nb-NO" sz="11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nb-NO" sz="1100">
              <a:solidFill>
                <a:srgbClr val="898989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496" y="2833939"/>
            <a:ext cx="3906981" cy="307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670455"/>
          </a:xfrm>
        </p:spPr>
        <p:txBody>
          <a:bodyPr/>
          <a:lstStyle/>
          <a:p>
            <a:r>
              <a:rPr lang="nb-NO" b="1" dirty="0" smtClean="0"/>
              <a:t>Rettigheter i lovverk</a:t>
            </a:r>
            <a:br>
              <a:rPr lang="nb-NO" b="1" dirty="0" smtClean="0"/>
            </a:br>
            <a:endParaRPr lang="nb-NO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200" y="1871133"/>
            <a:ext cx="8229600" cy="4105805"/>
          </a:xfrm>
        </p:spPr>
        <p:txBody>
          <a:bodyPr/>
          <a:lstStyle/>
          <a:p>
            <a:pPr marL="0" indent="0">
              <a:buNone/>
            </a:pPr>
            <a:r>
              <a:rPr lang="nb-NO" sz="2400" b="1" u="sng" dirty="0" smtClean="0"/>
              <a:t>Pårørende </a:t>
            </a:r>
            <a:r>
              <a:rPr lang="nb-NO" sz="2400" b="1" u="sng" dirty="0"/>
              <a:t>er gitt definerte rettigheter i:</a:t>
            </a:r>
          </a:p>
          <a:p>
            <a:r>
              <a:rPr lang="nb-NO" dirty="0" smtClean="0"/>
              <a:t>Helse og omsorgstjenesteloven</a:t>
            </a:r>
          </a:p>
          <a:p>
            <a:r>
              <a:rPr lang="nb-NO" dirty="0" smtClean="0"/>
              <a:t>Spesialisthelsetjenesteloven</a:t>
            </a:r>
            <a:endParaRPr lang="nb-NO" dirty="0"/>
          </a:p>
          <a:p>
            <a:r>
              <a:rPr lang="nb-NO" dirty="0" err="1"/>
              <a:t>Helsepersonelloven</a:t>
            </a:r>
            <a:endParaRPr lang="nb-NO" dirty="0"/>
          </a:p>
          <a:p>
            <a:r>
              <a:rPr lang="nb-NO" dirty="0"/>
              <a:t>Pasient- og </a:t>
            </a:r>
            <a:r>
              <a:rPr lang="nb-NO" dirty="0" smtClean="0"/>
              <a:t>brukerrettighetsloven </a:t>
            </a:r>
            <a:endParaRPr lang="nb-NO" dirty="0"/>
          </a:p>
          <a:p>
            <a:r>
              <a:rPr lang="nb-NO" dirty="0"/>
              <a:t>Psykisk helsevernloven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/>
              <a:t>Pårørendeveileder 2017</a:t>
            </a:r>
          </a:p>
          <a:p>
            <a:r>
              <a:rPr lang="nb-NO" dirty="0"/>
              <a:t>Nasjonal pårørendestrategi </a:t>
            </a:r>
            <a:r>
              <a:rPr lang="nb-NO" dirty="0" smtClean="0"/>
              <a:t>2020</a:t>
            </a:r>
          </a:p>
          <a:p>
            <a:r>
              <a:rPr lang="nb-NO" dirty="0" smtClean="0"/>
              <a:t>«Ivaretatt?» - pårørendeundersøkelse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9B42-C63F-497B-954C-B65B5005A92D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BF44C-E1C7-4666-87E3-EDBA491C8CC5}" type="slidenum">
              <a:rPr lang="en-US" altLang="nb-NO" smtClean="0"/>
              <a:pPr/>
              <a:t>3</a:t>
            </a:fld>
            <a:endParaRPr lang="en-US" alt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58" y="2922566"/>
            <a:ext cx="36195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4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37492"/>
            <a:ext cx="8229600" cy="905607"/>
          </a:xfrm>
        </p:spPr>
        <p:txBody>
          <a:bodyPr/>
          <a:lstStyle/>
          <a:p>
            <a:r>
              <a:rPr lang="nb-NO" sz="3200" b="1" dirty="0" smtClean="0"/>
              <a:t>Helse og omsorgstjenesteloven § 3-6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4137" y="3393830"/>
            <a:ext cx="8229600" cy="2787162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1. Opplæring, råd og veiledning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 smtClean="0"/>
              <a:t>Kommunen har et særskilt opplærings- og veiledningsansvar for personer med særlig tyngende omsorgsarbeid.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 smtClean="0"/>
              <a:t>Ha en forutsigbar dialog og godt samarbeid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 smtClean="0"/>
              <a:t>Involvere pårørende i helse- og omsorgstjenesten til beste BÅDE for pasienten OG for pårørende selv (PÅRØRENDESTØTTE)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 smtClean="0"/>
              <a:t>Barn som pårørende skal fanges opp tidlig og få nødvendig informasjon/opplæring</a:t>
            </a:r>
          </a:p>
          <a:p>
            <a:pPr marL="0" indent="0">
              <a:buNone/>
            </a:pPr>
            <a:r>
              <a:rPr lang="nb-NO" b="1" dirty="0" smtClean="0"/>
              <a:t>2.  Avlastning</a:t>
            </a:r>
          </a:p>
          <a:p>
            <a:pPr marL="0" indent="0">
              <a:buNone/>
            </a:pPr>
            <a:r>
              <a:rPr lang="nb-NO" b="1" dirty="0" smtClean="0"/>
              <a:t>3. Omsorgsstønad </a:t>
            </a:r>
            <a:endParaRPr lang="nb-NO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4</a:t>
            </a:fld>
            <a:endParaRPr lang="en-US" alt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7953375" cy="117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9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6275" y="1182688"/>
            <a:ext cx="8229600" cy="565150"/>
          </a:xfrm>
        </p:spPr>
        <p:txBody>
          <a:bodyPr/>
          <a:lstStyle/>
          <a:p>
            <a:r>
              <a:rPr lang="nb-NO" b="1" dirty="0" smtClean="0"/>
              <a:t>Regjeringens pårørendestrategi  2021-2025</a:t>
            </a:r>
            <a:endParaRPr lang="nb-NO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423" y="1916722"/>
            <a:ext cx="7763608" cy="4554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454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6331" y="1021495"/>
            <a:ext cx="7385538" cy="565150"/>
          </a:xfrm>
        </p:spPr>
        <p:txBody>
          <a:bodyPr/>
          <a:lstStyle/>
          <a:p>
            <a:r>
              <a:rPr lang="nb-NO" b="1" dirty="0" smtClean="0"/>
              <a:t>Pasient- og brukerrettighetsloven § 3-3</a:t>
            </a:r>
            <a:endParaRPr lang="nb-NO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331" y="1714500"/>
            <a:ext cx="7323992" cy="489267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780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2167" y="1215002"/>
            <a:ext cx="8229600" cy="565150"/>
          </a:xfrm>
        </p:spPr>
        <p:txBody>
          <a:bodyPr/>
          <a:lstStyle/>
          <a:p>
            <a:r>
              <a:rPr lang="nb-NO" sz="3200" b="1" dirty="0" smtClean="0"/>
              <a:t>Å melde bekymring</a:t>
            </a:r>
            <a:endParaRPr lang="nb-NO" sz="32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167" y="1929938"/>
            <a:ext cx="7639665" cy="4569183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85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88024"/>
            <a:ext cx="8229600" cy="624254"/>
          </a:xfrm>
        </p:spPr>
        <p:txBody>
          <a:bodyPr/>
          <a:lstStyle/>
          <a:p>
            <a:r>
              <a:rPr lang="nb-NO" sz="3200" b="1" dirty="0" smtClean="0"/>
              <a:t>Noen tips og råd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«Hva </a:t>
            </a:r>
            <a:r>
              <a:rPr lang="nb-NO" dirty="0"/>
              <a:t>er viktig for </a:t>
            </a:r>
            <a:r>
              <a:rPr lang="nb-NO" dirty="0" smtClean="0"/>
              <a:t>meg?» Et spørsmål som danner </a:t>
            </a:r>
            <a:r>
              <a:rPr lang="nb-NO" dirty="0"/>
              <a:t>utgangspunktet for individuelt tilpasset hjelp og støtte</a:t>
            </a:r>
            <a:r>
              <a:rPr lang="nb-NO" dirty="0" smtClean="0"/>
              <a:t>.</a:t>
            </a:r>
          </a:p>
          <a:p>
            <a:r>
              <a:rPr lang="nb-NO" dirty="0" smtClean="0"/>
              <a:t>Definer rollen som pårørende. Er jeg nær pårørende eller nærmeste pårørende? En juridisk forskjell.</a:t>
            </a:r>
          </a:p>
          <a:p>
            <a:r>
              <a:rPr lang="nb-NO" dirty="0" smtClean="0"/>
              <a:t>Avklare forventninger (både med hjelpeapparat, den som er syk og med andre nærpersoner)</a:t>
            </a:r>
          </a:p>
          <a:p>
            <a:r>
              <a:rPr lang="nb-NO" dirty="0" smtClean="0"/>
              <a:t>Spør om å få en kontaktperson</a:t>
            </a:r>
          </a:p>
          <a:p>
            <a:endParaRPr lang="nb-NO" i="1" dirty="0" smtClean="0"/>
          </a:p>
          <a:p>
            <a:r>
              <a:rPr lang="nb-NO" dirty="0" smtClean="0"/>
              <a:t>Stort område for tips/råd:                                                                 </a:t>
            </a:r>
            <a:r>
              <a:rPr lang="nb-NO" b="1" dirty="0" smtClean="0"/>
              <a:t>                                                                Se neste bilde.              </a:t>
            </a:r>
          </a:p>
          <a:p>
            <a:endParaRPr lang="nb-NO" b="1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8</a:t>
            </a:fld>
            <a:endParaRPr lang="en-US" alt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501" y="4111872"/>
            <a:ext cx="3589999" cy="2003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16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36588"/>
            <a:ext cx="5756787" cy="710431"/>
          </a:xfrm>
        </p:spPr>
        <p:txBody>
          <a:bodyPr/>
          <a:lstStyle/>
          <a:p>
            <a:r>
              <a:rPr lang="nb-NO" dirty="0" smtClean="0"/>
              <a:t>Tips og råd vi kommer tilbake til</a:t>
            </a:r>
            <a:br>
              <a:rPr lang="nb-NO" dirty="0" smtClean="0"/>
            </a:b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350" y="1347019"/>
            <a:ext cx="6174044" cy="511904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0193-22AE-4C9A-BF56-783F2C8E44A2}" type="datetime1">
              <a:rPr lang="en-US" altLang="nb-NO" smtClean="0"/>
              <a:pPr/>
              <a:t>5/31/2022</a:t>
            </a:fld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5F864-61D5-4F19-A439-89B00AFA422B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614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kkefjord">
  <a:themeElements>
    <a:clrScheme name="Custom 2">
      <a:dk1>
        <a:srgbClr val="000000"/>
      </a:dk1>
      <a:lt1>
        <a:sysClr val="window" lastClr="FFFFFF"/>
      </a:lt1>
      <a:dk2>
        <a:srgbClr val="CC6699"/>
      </a:dk2>
      <a:lt2>
        <a:srgbClr val="CCCCCC"/>
      </a:lt2>
      <a:accent1>
        <a:srgbClr val="66336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7B7B5ABAECC4F86F91DA42A40C4AF" ma:contentTypeVersion="14" ma:contentTypeDescription="Opprett et nytt dokument." ma:contentTypeScope="" ma:versionID="389502fa1aee865bc2a2e231979c0192">
  <xsd:schema xmlns:xsd="http://www.w3.org/2001/XMLSchema" xmlns:xs="http://www.w3.org/2001/XMLSchema" xmlns:p="http://schemas.microsoft.com/office/2006/metadata/properties" xmlns:ns3="a4b8e17e-6966-4206-8be8-2c2d3f0d516f" xmlns:ns4="2e8522c9-65fa-4d83-8aee-726a29eefab9" targetNamespace="http://schemas.microsoft.com/office/2006/metadata/properties" ma:root="true" ma:fieldsID="1a1968df2451c79acd8522b69f9d3a3c" ns3:_="" ns4:_="">
    <xsd:import namespace="a4b8e17e-6966-4206-8be8-2c2d3f0d516f"/>
    <xsd:import namespace="2e8522c9-65fa-4d83-8aee-726a29eef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8e17e-6966-4206-8be8-2c2d3f0d51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522c9-65fa-4d83-8aee-726a29eef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94A0AC-37D6-4191-AD5B-BCED95387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82767-51FF-482E-8E54-C3C81A6B6A3B}">
  <ds:schemaRefs>
    <ds:schemaRef ds:uri="http://schemas.openxmlformats.org/package/2006/metadata/core-properties"/>
    <ds:schemaRef ds:uri="2e8522c9-65fa-4d83-8aee-726a29eefab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b8e17e-6966-4206-8be8-2c2d3f0d516f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9CD3CB-9F96-44CA-95BE-34AAAA4E1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8e17e-6966-4206-8be8-2c2d3f0d516f"/>
    <ds:schemaRef ds:uri="2e8522c9-65fa-4d83-8aee-726a29eef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Flekkefjord (15)</Template>
  <TotalTime>1196</TotalTime>
  <Words>793</Words>
  <Application>Microsoft Office PowerPoint</Application>
  <PresentationFormat>Skjermfremvisning (4:3)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Grande</vt:lpstr>
      <vt:lpstr>Wingdings</vt:lpstr>
      <vt:lpstr>ヒラギノ角ゴ Pro W3</vt:lpstr>
      <vt:lpstr>Flekkefjord</vt:lpstr>
      <vt:lpstr>«Anno 2022» – Å være pårørende</vt:lpstr>
      <vt:lpstr>Dagens program</vt:lpstr>
      <vt:lpstr>Rettigheter i lovverk </vt:lpstr>
      <vt:lpstr>Helse og omsorgstjenesteloven § 3-6</vt:lpstr>
      <vt:lpstr>Regjeringens pårørendestrategi  2021-2025</vt:lpstr>
      <vt:lpstr>Pasient- og brukerrettighetsloven § 3-3</vt:lpstr>
      <vt:lpstr>Å melde bekymring</vt:lpstr>
      <vt:lpstr>Noen tips og råd</vt:lpstr>
      <vt:lpstr>Tips og råd vi kommer tilbake til .</vt:lpstr>
      <vt:lpstr>PowerPoint-presentasjon</vt:lpstr>
      <vt:lpstr>INFORMASJON OM SIKKERHET PÅ FLY</vt:lpstr>
      <vt:lpstr>Stopp-Observer-Aksepter-La gå:  SOAL</vt:lpstr>
      <vt:lpstr>Bekymrings-skuffene</vt:lpstr>
      <vt:lpstr>Lokale tilbud </vt:lpstr>
      <vt:lpstr>Pårørendesenteret sin side www.parorendesenteret.no </vt:lpstr>
    </vt:vector>
  </TitlesOfParts>
  <Manager/>
  <Company>DDV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«Anno 2022» – Å være pårørende</dc:title>
  <dc:subject/>
  <dc:creator>Ingunn Tone Åtland</dc:creator>
  <cp:keywords/>
  <dc:description/>
  <cp:lastModifiedBy>Arne Tønnessen</cp:lastModifiedBy>
  <cp:revision>48</cp:revision>
  <cp:lastPrinted>2022-05-27T06:11:22Z</cp:lastPrinted>
  <dcterms:created xsi:type="dcterms:W3CDTF">2022-05-12T12:40:31Z</dcterms:created>
  <dcterms:modified xsi:type="dcterms:W3CDTF">2022-05-31T07:02:43Z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0x010100FC67B7B5ABAECC4F86F91DA42A40C4AF</vt:lpwstr>
  </property>
</Properties>
</file>